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gif"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media/image3.jpeg" ContentType="image/jpeg"/>
  <Override PartName="/ppt/notesSlides/notesSlide8.xml" ContentType="application/vnd.openxmlformats-officedocument.presentationml.notesSlide+xml"/>
  <Override PartName="/ppt/media/image4.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5.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media2.gif"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p:nvPr>
            <p:ph type="sldImg"/>
          </p:nvPr>
        </p:nvSpPr>
        <p:spPr>
          <a:xfrm>
            <a:off x="1143000" y="685800"/>
            <a:ext cx="4572000" cy="3429000"/>
          </a:xfrm>
          <a:prstGeom prst="rect">
            <a:avLst/>
          </a:prstGeom>
        </p:spPr>
        <p:txBody>
          <a:bodyPr/>
          <a:lstStyle/>
          <a:p>
            <a:pPr lvl="0"/>
          </a:p>
        </p:txBody>
      </p:sp>
      <p:sp>
        <p:nvSpPr>
          <p:cNvPr id="43" name="Shape 43"/>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bit.ly/wil_duck" TargetMode="Externa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sldImg"/>
          </p:nvPr>
        </p:nvSpPr>
        <p:spPr>
          <a:prstGeom prst="rect">
            <a:avLst/>
          </a:prstGeom>
        </p:spPr>
        <p:txBody>
          <a:bodyPr/>
          <a:lstStyle/>
          <a:p>
            <a:pPr lvl="0"/>
          </a:p>
        </p:txBody>
      </p:sp>
      <p:sp>
        <p:nvSpPr>
          <p:cNvPr id="53" name="Shape 53"/>
          <p:cNvSpPr/>
          <p:nvPr>
            <p:ph type="body" sz="quarter" idx="1"/>
          </p:nvPr>
        </p:nvSpPr>
        <p:spPr>
          <a:prstGeom prst="rect">
            <a:avLst/>
          </a:prstGeom>
        </p:spPr>
        <p:txBody>
          <a:bodyPr/>
          <a:lstStyle/>
          <a:p>
            <a:pPr lvl="0">
              <a:defRPr sz="1800"/>
            </a:pPr>
            <a:r>
              <a:rPr sz="2200"/>
              <a:t>Some cute introduction!</a:t>
            </a:r>
            <a:endParaRPr sz="2200"/>
          </a:p>
          <a:p>
            <a:pPr lvl="0">
              <a:defRPr sz="1800"/>
            </a:pPr>
            <a:r>
              <a:rPr sz="2200"/>
              <a:t>(get your own gifs please)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lvl="0"/>
          </a:p>
        </p:txBody>
      </p:sp>
      <p:sp>
        <p:nvSpPr>
          <p:cNvPr id="111" name="Shape 111"/>
          <p:cNvSpPr/>
          <p:nvPr>
            <p:ph type="body" sz="quarter" idx="1"/>
          </p:nvPr>
        </p:nvSpPr>
        <p:spPr>
          <a:prstGeom prst="rect">
            <a:avLst/>
          </a:prstGeom>
        </p:spPr>
        <p:txBody>
          <a:bodyPr/>
          <a:lstStyle/>
          <a:p>
            <a:pPr lvl="0">
              <a:defRPr sz="1800"/>
            </a:pPr>
            <a:r>
              <a:rPr sz="2200"/>
              <a:t>Grace Hopper was a systems analyst for the united states marine. She invented Flow matic,  the first English-like data processing language that later originated COBOL, a programming language used until today. She also wrote the first compiler, for COBOL.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lvl="0"/>
          </a:p>
        </p:txBody>
      </p:sp>
      <p:sp>
        <p:nvSpPr>
          <p:cNvPr id="115" name="Shape 115"/>
          <p:cNvSpPr/>
          <p:nvPr>
            <p:ph type="body" sz="quarter" idx="1"/>
          </p:nvPr>
        </p:nvSpPr>
        <p:spPr>
          <a:prstGeom prst="rect">
            <a:avLst/>
          </a:prstGeom>
        </p:spPr>
        <p:txBody>
          <a:bodyPr/>
          <a:lstStyle>
            <a:lvl1pPr>
              <a:defRPr sz="3000"/>
            </a:lvl1pPr>
          </a:lstStyle>
          <a:p>
            <a:pPr lvl="0">
              <a:defRPr sz="1800"/>
            </a:pPr>
            <a:r>
              <a:rPr sz="3000"/>
              <a:t>I hope these great women have inspired you to do some programming today! We will not be able to tackle all aspects of web development on this workshop today so we will focus on programming on javascript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lvl="0"/>
          </a:p>
        </p:txBody>
      </p:sp>
      <p:sp>
        <p:nvSpPr>
          <p:cNvPr id="119" name="Shape 119"/>
          <p:cNvSpPr/>
          <p:nvPr>
            <p:ph type="body" sz="quarter" idx="1"/>
          </p:nvPr>
        </p:nvSpPr>
        <p:spPr>
          <a:prstGeom prst="rect">
            <a:avLst/>
          </a:prstGeom>
        </p:spPr>
        <p:txBody>
          <a:bodyPr/>
          <a:lstStyle>
            <a:lvl1pPr>
              <a:defRPr sz="3000"/>
            </a:lvl1pPr>
          </a:lstStyle>
          <a:p>
            <a:pPr lvl="0">
              <a:defRPr sz="1800"/>
            </a:pPr>
            <a:r>
              <a:rPr sz="3000"/>
              <a:t>So my goal is that you leave this workshop able to write as many programs that run on a web browser as you want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lvl="0"/>
          </a:p>
        </p:txBody>
      </p:sp>
      <p:sp>
        <p:nvSpPr>
          <p:cNvPr id="124" name="Shape 124"/>
          <p:cNvSpPr/>
          <p:nvPr>
            <p:ph type="body" sz="quarter" idx="1"/>
          </p:nvPr>
        </p:nvSpPr>
        <p:spPr>
          <a:prstGeom prst="rect">
            <a:avLst/>
          </a:prstGeom>
        </p:spPr>
        <p:txBody>
          <a:bodyPr/>
          <a:lstStyle>
            <a:lvl1pPr>
              <a:defRPr sz="3000"/>
            </a:lvl1pPr>
          </a:lstStyle>
          <a:p>
            <a:pPr lvl="0">
              <a:defRPr sz="1800"/>
            </a:pPr>
            <a:r>
              <a:rPr sz="3000"/>
              <a:t>To teach you that, we will remake this awesome game and run it on a browser. This is a classical from my childhood, I absolutely adore this game. I hope you like it too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lvl="0"/>
          </a:p>
        </p:txBody>
      </p:sp>
      <p:sp>
        <p:nvSpPr>
          <p:cNvPr id="128" name="Shape 128"/>
          <p:cNvSpPr/>
          <p:nvPr>
            <p:ph type="body" sz="quarter" idx="1"/>
          </p:nvPr>
        </p:nvSpPr>
        <p:spPr>
          <a:prstGeom prst="rect">
            <a:avLst/>
          </a:prstGeom>
        </p:spPr>
        <p:txBody>
          <a:bodyPr/>
          <a:lstStyle>
            <a:lvl1pPr>
              <a:defRPr sz="3000"/>
            </a:lvl1pPr>
          </a:lstStyle>
          <a:p>
            <a:pPr lvl="0">
              <a:defRPr sz="1800"/>
            </a:pPr>
            <a:r>
              <a:rPr sz="3000"/>
              <a:t>To do this task we will need some tools!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lvl="0"/>
          </a:p>
        </p:txBody>
      </p:sp>
      <p:sp>
        <p:nvSpPr>
          <p:cNvPr id="132" name="Shape 132"/>
          <p:cNvSpPr/>
          <p:nvPr>
            <p:ph type="body" sz="quarter" idx="1"/>
          </p:nvPr>
        </p:nvSpPr>
        <p:spPr>
          <a:prstGeom prst="rect">
            <a:avLst/>
          </a:prstGeom>
        </p:spPr>
        <p:txBody>
          <a:bodyPr/>
          <a:lstStyle>
            <a:lvl1pPr>
              <a:defRPr sz="3000"/>
            </a:lvl1pPr>
          </a:lstStyle>
          <a:p>
            <a:pPr lvl="0">
              <a:defRPr sz="1800"/>
            </a:pPr>
            <a:r>
              <a:rPr sz="3000"/>
              <a:t>The first one is the programming language. To write our programs, we will be using Javascript, that is able to control objects on our pages.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lvl="0"/>
          </a:p>
        </p:txBody>
      </p:sp>
      <p:sp>
        <p:nvSpPr>
          <p:cNvPr id="136" name="Shape 136"/>
          <p:cNvSpPr/>
          <p:nvPr>
            <p:ph type="body" sz="quarter" idx="1"/>
          </p:nvPr>
        </p:nvSpPr>
        <p:spPr>
          <a:prstGeom prst="rect">
            <a:avLst/>
          </a:prstGeom>
        </p:spPr>
        <p:txBody>
          <a:bodyPr/>
          <a:lstStyle>
            <a:lvl1pPr>
              <a:defRPr sz="3000"/>
            </a:lvl1pPr>
          </a:lstStyle>
          <a:p>
            <a:pPr lvl="0">
              <a:defRPr sz="1800"/>
            </a:pPr>
            <a:r>
              <a:rPr sz="3000"/>
              <a:t>It is embedded on our browsers, so all of us already have what’s necessary to run it.  For my examples, the browser I’ll be using is google chrome, but you can try it on any browser (not Internet Exploder). Everything should work fine, but in case you run into something weird I’ll check it with you.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lvl="0"/>
          </a:p>
        </p:txBody>
      </p:sp>
      <p:sp>
        <p:nvSpPr>
          <p:cNvPr id="140" name="Shape 140"/>
          <p:cNvSpPr/>
          <p:nvPr>
            <p:ph type="body" sz="quarter" idx="1"/>
          </p:nvPr>
        </p:nvSpPr>
        <p:spPr>
          <a:prstGeom prst="rect">
            <a:avLst/>
          </a:prstGeom>
        </p:spPr>
        <p:txBody>
          <a:bodyPr/>
          <a:lstStyle>
            <a:lvl1pPr>
              <a:defRPr sz="3000"/>
            </a:lvl1pPr>
          </a:lstStyle>
          <a:p>
            <a:pPr lvl="0">
              <a:defRPr sz="1800"/>
            </a:pPr>
            <a:r>
              <a:rPr sz="3000"/>
              <a:t>Any questions before we begin? Please feel free to interrupt me and make questions at any moment from now on. Please don’t get shy if you don’t understand one thing. I recognise it might be too much information at once sometimes, so please, if I go too fast or if it seems that I’m speaking alien language, please give me a shout!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lvl="0"/>
          </a:p>
        </p:txBody>
      </p:sp>
      <p:sp>
        <p:nvSpPr>
          <p:cNvPr id="144" name="Shape 144"/>
          <p:cNvSpPr/>
          <p:nvPr>
            <p:ph type="body" sz="quarter" idx="1"/>
          </p:nvPr>
        </p:nvSpPr>
        <p:spPr>
          <a:prstGeom prst="rect">
            <a:avLst/>
          </a:prstGeom>
        </p:spPr>
        <p:txBody>
          <a:bodyPr/>
          <a:lstStyle/>
          <a:p>
            <a:pPr lvl="0">
              <a:defRPr sz="1800"/>
            </a:pPr>
            <a:r>
              <a:rPr sz="2200"/>
              <a:t>So, to start, please go to </a:t>
            </a:r>
            <a:r>
              <a:rPr sz="2200" u="sng">
                <a:hlinkClick r:id="rId3" invalidUrl="" action="" tgtFrame="" tooltip="" history="1" highlightClick="0" endSnd="0"/>
              </a:rPr>
              <a:t>bit.ly/wil_duck</a:t>
            </a:r>
            <a:r>
              <a:rPr sz="2200"/>
              <a:t>. You should be redirected to the mozilla thimble page that contains the skeleton of our project code. Mozilla Thimble is an online tool that will make our development and test easier!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lvl="0"/>
          </a:p>
        </p:txBody>
      </p:sp>
      <p:sp>
        <p:nvSpPr>
          <p:cNvPr id="148" name="Shape 148"/>
          <p:cNvSpPr/>
          <p:nvPr>
            <p:ph type="body" sz="quarter" idx="1"/>
          </p:nvPr>
        </p:nvSpPr>
        <p:spPr>
          <a:prstGeom prst="rect">
            <a:avLst/>
          </a:prstGeom>
        </p:spPr>
        <p:txBody>
          <a:bodyPr/>
          <a:lstStyle>
            <a:lvl1pPr>
              <a:defRPr sz="3000"/>
            </a:lvl1pPr>
          </a:lstStyle>
          <a:p>
            <a:pPr lvl="0">
              <a:defRPr sz="1800"/>
            </a:pPr>
            <a:r>
              <a:rPr sz="3000"/>
              <a:t>We will not use a lot of tags on our game, but they basically command some text formatting and create elements on our page that we will later control with javascript. We can write some text and put them inside particular tags to make it bold, for example. One of these tags is the canvas tag that will be essential for what we’re doing today. This is where we will draw our game elements. Another important tag is the tag script. Inside those tags we can write our javascript code.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sldImg"/>
          </p:nvPr>
        </p:nvSpPr>
        <p:spPr>
          <a:prstGeom prst="rect">
            <a:avLst/>
          </a:prstGeom>
        </p:spPr>
        <p:txBody>
          <a:bodyPr/>
          <a:lstStyle/>
          <a:p>
            <a:pPr lvl="0"/>
          </a:p>
        </p:txBody>
      </p:sp>
      <p:sp>
        <p:nvSpPr>
          <p:cNvPr id="57" name="Shape 57"/>
          <p:cNvSpPr/>
          <p:nvPr>
            <p:ph type="body" sz="quarter" idx="1"/>
          </p:nvPr>
        </p:nvSpPr>
        <p:spPr>
          <a:prstGeom prst="rect">
            <a:avLst/>
          </a:prstGeom>
        </p:spPr>
        <p:txBody>
          <a:bodyPr/>
          <a:lstStyle>
            <a:lvl1pPr>
              <a:defRPr sz="3000"/>
            </a:lvl1pPr>
          </a:lstStyle>
          <a:p>
            <a:pPr lvl="0">
              <a:defRPr sz="1800"/>
            </a:pPr>
            <a:r>
              <a:rPr sz="3000"/>
              <a:t>Hello! I’m XXXX</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lvl="0"/>
          </a:p>
        </p:txBody>
      </p:sp>
      <p:sp>
        <p:nvSpPr>
          <p:cNvPr id="152" name="Shape 152"/>
          <p:cNvSpPr/>
          <p:nvPr>
            <p:ph type="body" sz="quarter" idx="1"/>
          </p:nvPr>
        </p:nvSpPr>
        <p:spPr>
          <a:prstGeom prst="rect">
            <a:avLst/>
          </a:prstGeom>
        </p:spPr>
        <p:txBody>
          <a:bodyPr/>
          <a:lstStyle>
            <a:lvl1pPr>
              <a:defRPr sz="3000"/>
            </a:lvl1pPr>
          </a:lstStyle>
          <a:p>
            <a:pPr lvl="0">
              <a:defRPr sz="1800"/>
            </a:pPr>
            <a:r>
              <a:rPr sz="3000"/>
              <a:t>Not everything that goes inside the script tag will be processed though. We can write comments that describe what we coded, this is really helpful if somebody else needs to understand your program. In javascript we can comment one line by putting 2 slashes before it and then it wont be processed. Let’s take a look at our code. You can see I’ve put some comments there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lvl="0"/>
          </a:p>
        </p:txBody>
      </p:sp>
      <p:sp>
        <p:nvSpPr>
          <p:cNvPr id="156" name="Shape 156"/>
          <p:cNvSpPr/>
          <p:nvPr>
            <p:ph type="body" sz="quarter" idx="1"/>
          </p:nvPr>
        </p:nvSpPr>
        <p:spPr>
          <a:prstGeom prst="rect">
            <a:avLst/>
          </a:prstGeom>
        </p:spPr>
        <p:txBody>
          <a:bodyPr/>
          <a:lstStyle>
            <a:lvl1pPr>
              <a:defRPr sz="3000"/>
            </a:lvl1pPr>
          </a:lstStyle>
          <a:p>
            <a:pPr lvl="0">
              <a:defRPr sz="1800"/>
            </a:pPr>
            <a:r>
              <a:rPr sz="3000"/>
              <a:t>Variables are a storage in memory referenced by a symbolic name. This allows us to access the value we stored later, by using the variable name. In javascript we declare a new variable using the keyword var, but to access them we just need their name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lvl="0"/>
          </a:p>
        </p:txBody>
      </p:sp>
      <p:sp>
        <p:nvSpPr>
          <p:cNvPr id="160" name="Shape 160"/>
          <p:cNvSpPr/>
          <p:nvPr>
            <p:ph type="body" sz="quarter" idx="1"/>
          </p:nvPr>
        </p:nvSpPr>
        <p:spPr>
          <a:prstGeom prst="rect">
            <a:avLst/>
          </a:prstGeom>
        </p:spPr>
        <p:txBody>
          <a:bodyPr/>
          <a:lstStyle>
            <a:lvl1pPr>
              <a:defRPr sz="3000"/>
            </a:lvl1pPr>
          </a:lstStyle>
          <a:p>
            <a:pPr lvl="0">
              <a:defRPr sz="1800"/>
            </a:pPr>
            <a:r>
              <a:rPr sz="3000"/>
              <a:t>See how the size of all our images in our game are multiplied by this var? Let’s increase it and see what happen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lvl="0"/>
          </a:p>
        </p:txBody>
      </p:sp>
      <p:sp>
        <p:nvSpPr>
          <p:cNvPr id="166" name="Shape 166"/>
          <p:cNvSpPr/>
          <p:nvPr>
            <p:ph type="body" sz="quarter" idx="1"/>
          </p:nvPr>
        </p:nvSpPr>
        <p:spPr>
          <a:prstGeom prst="rect">
            <a:avLst/>
          </a:prstGeom>
        </p:spPr>
        <p:txBody>
          <a:bodyPr/>
          <a:lstStyle>
            <a:lvl1pPr>
              <a:defRPr sz="3000"/>
            </a:lvl1pPr>
          </a:lstStyle>
          <a:p>
            <a:pPr lvl="0">
              <a:defRPr sz="1800"/>
            </a:pPr>
            <a:r>
              <a:rPr sz="3000"/>
              <a:t>There are many types of data we can store in a variable. One of them is an array. An array is basically a way to store multiple values in a single variable. So instead of declaring each duck in our game individually we have a list of ducks.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lvl="0"/>
          </a:p>
        </p:txBody>
      </p:sp>
      <p:sp>
        <p:nvSpPr>
          <p:cNvPr id="170" name="Shape 170"/>
          <p:cNvSpPr/>
          <p:nvPr>
            <p:ph type="body" sz="quarter" idx="1"/>
          </p:nvPr>
        </p:nvSpPr>
        <p:spPr>
          <a:prstGeom prst="rect">
            <a:avLst/>
          </a:prstGeom>
        </p:spPr>
        <p:txBody>
          <a:bodyPr/>
          <a:lstStyle/>
          <a:p>
            <a:pPr lvl="0">
              <a:defRPr sz="1800"/>
            </a:pPr>
            <a:r>
              <a:rPr sz="3000"/>
              <a:t>For the moment we have an empty array of ducks. Let’s put our first duck inside it!</a:t>
            </a:r>
            <a:endParaRPr sz="3000"/>
          </a:p>
          <a:p>
            <a:pPr lvl="0">
              <a:defRPr sz="1800"/>
            </a:pPr>
            <a:r>
              <a:rPr sz="3000"/>
              <a:t>We can also remove ducks from our array, but we will take a look at this part later!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lvl="0"/>
          </a:p>
        </p:txBody>
      </p:sp>
      <p:sp>
        <p:nvSpPr>
          <p:cNvPr id="174" name="Shape 174"/>
          <p:cNvSpPr/>
          <p:nvPr>
            <p:ph type="body" sz="quarter" idx="1"/>
          </p:nvPr>
        </p:nvSpPr>
        <p:spPr>
          <a:prstGeom prst="rect">
            <a:avLst/>
          </a:prstGeom>
        </p:spPr>
        <p:txBody>
          <a:bodyPr/>
          <a:lstStyle>
            <a:lvl1pPr>
              <a:defRPr sz="3000"/>
            </a:lvl1pPr>
          </a:lstStyle>
          <a:p>
            <a:pPr lvl="0">
              <a:defRPr sz="1800"/>
            </a:pPr>
            <a:r>
              <a:rPr sz="3000"/>
              <a:t>Another type of variable is a function. Functions are a block of code that do a particular task. We declare them and them we run them later. Inside the parenthesis are parameters, values that the function might receive that will be necessary for the code inside it. The advantages is that in this way we can reuse our code. We can invoke the same function passing different values to the parameters, for example.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lvl="0"/>
          </a:p>
        </p:txBody>
      </p:sp>
      <p:sp>
        <p:nvSpPr>
          <p:cNvPr id="178" name="Shape 178"/>
          <p:cNvSpPr/>
          <p:nvPr>
            <p:ph type="body" sz="quarter" idx="1"/>
          </p:nvPr>
        </p:nvSpPr>
        <p:spPr>
          <a:prstGeom prst="rect">
            <a:avLst/>
          </a:prstGeom>
        </p:spPr>
        <p:txBody>
          <a:bodyPr/>
          <a:lstStyle>
            <a:lvl1pPr>
              <a:defRPr sz="3000"/>
            </a:lvl1pPr>
          </a:lstStyle>
          <a:p>
            <a:pPr lvl="0">
              <a:defRPr sz="1800"/>
            </a:pPr>
            <a:r>
              <a:rPr sz="3000"/>
              <a:t>OK! Let’s create a function to move our ducks!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lvl="0"/>
          </a:p>
        </p:txBody>
      </p:sp>
      <p:sp>
        <p:nvSpPr>
          <p:cNvPr id="182" name="Shape 182"/>
          <p:cNvSpPr/>
          <p:nvPr>
            <p:ph type="body" sz="quarter" idx="1"/>
          </p:nvPr>
        </p:nvSpPr>
        <p:spPr>
          <a:prstGeom prst="rect">
            <a:avLst/>
          </a:prstGeom>
        </p:spPr>
        <p:txBody>
          <a:bodyPr/>
          <a:lstStyle>
            <a:lvl1pPr>
              <a:defRPr sz="3000"/>
            </a:lvl1pPr>
          </a:lstStyle>
          <a:p>
            <a:pPr lvl="0">
              <a:defRPr sz="1800"/>
            </a:pPr>
            <a:r>
              <a:rPr sz="3000"/>
              <a:t>Okay, now that we learned some variables, let’s see what happens to our duck! It goes to infinity! In programming there is something called flux control which means that our code can go through different ways depending on what we write. Like conditions. We might need to run different codes on special occasions. Like when our duck passed the screen limit. Let’s fix that!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lvl="0"/>
          </a:p>
        </p:txBody>
      </p:sp>
      <p:sp>
        <p:nvSpPr>
          <p:cNvPr id="186" name="Shape 186"/>
          <p:cNvSpPr/>
          <p:nvPr>
            <p:ph type="body" sz="quarter" idx="1"/>
          </p:nvPr>
        </p:nvSpPr>
        <p:spPr>
          <a:prstGeom prst="rect">
            <a:avLst/>
          </a:prstGeom>
        </p:spPr>
        <p:txBody>
          <a:bodyPr/>
          <a:lstStyle>
            <a:lvl1pPr>
              <a:defRPr sz="3000"/>
            </a:lvl1pPr>
          </a:lstStyle>
          <a:p>
            <a:pPr lvl="0">
              <a:defRPr sz="1800"/>
            </a:pPr>
            <a:r>
              <a:rPr sz="3000"/>
              <a:t>First, how do we process expressions and compare values? &lt;explain operators&gt;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lvl="0"/>
          </a:p>
        </p:txBody>
      </p:sp>
      <p:sp>
        <p:nvSpPr>
          <p:cNvPr id="190" name="Shape 190"/>
          <p:cNvSpPr/>
          <p:nvPr>
            <p:ph type="body" sz="quarter" idx="1"/>
          </p:nvPr>
        </p:nvSpPr>
        <p:spPr>
          <a:prstGeom prst="rect">
            <a:avLst/>
          </a:prstGeom>
        </p:spPr>
        <p:txBody>
          <a:bodyPr/>
          <a:lstStyle>
            <a:lvl1pPr>
              <a:defRPr sz="3000"/>
            </a:lvl1pPr>
          </a:lstStyle>
          <a:p>
            <a:pPr lvl="0">
              <a:defRPr sz="1800"/>
            </a:pPr>
            <a:r>
              <a:rPr sz="3000"/>
              <a:t>Awesome! Now let’s fix the duck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sldImg"/>
          </p:nvPr>
        </p:nvSpPr>
        <p:spPr>
          <a:prstGeom prst="rect">
            <a:avLst/>
          </a:prstGeom>
        </p:spPr>
        <p:txBody>
          <a:bodyPr/>
          <a:lstStyle/>
          <a:p>
            <a:pPr lvl="0"/>
          </a:p>
        </p:txBody>
      </p:sp>
      <p:sp>
        <p:nvSpPr>
          <p:cNvPr id="61" name="Shape 61"/>
          <p:cNvSpPr/>
          <p:nvPr>
            <p:ph type="body" sz="quarter" idx="1"/>
          </p:nvPr>
        </p:nvSpPr>
        <p:spPr>
          <a:prstGeom prst="rect">
            <a:avLst/>
          </a:prstGeom>
        </p:spPr>
        <p:txBody>
          <a:bodyPr/>
          <a:lstStyle/>
          <a:p>
            <a:pPr lvl="0">
              <a:defRPr sz="1800"/>
            </a:pPr>
            <a:r>
              <a:rPr sz="2200"/>
              <a:t>(This part is because the workshop was given to a female audience, feel free to replace this part with anything very inspirational that calls the attention of your participants)</a:t>
            </a:r>
            <a:endParaRPr sz="2200"/>
          </a:p>
          <a:p>
            <a:pPr lvl="0">
              <a:defRPr sz="1800"/>
            </a:pPr>
            <a:endParaRPr sz="2200"/>
          </a:p>
          <a:p>
            <a:pPr lvl="0">
              <a:defRPr sz="1800"/>
            </a:pPr>
            <a:r>
              <a:rPr sz="3000"/>
              <a:t>Before we start on that, I’d like to talk to you a little about the history of programming and the enormous role women have on it.</a:t>
            </a:r>
            <a:endParaRPr sz="3000"/>
          </a:p>
          <a:p>
            <a:pPr lvl="0">
              <a:defRPr sz="1800"/>
            </a:pPr>
            <a:r>
              <a:rPr sz="3000"/>
              <a:t>We often have this idea that programming is a rather masculine profession</a:t>
            </a:r>
            <a:endParaRPr sz="3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lvl="0"/>
          </a:p>
        </p:txBody>
      </p:sp>
      <p:sp>
        <p:nvSpPr>
          <p:cNvPr id="194" name="Shape 194"/>
          <p:cNvSpPr/>
          <p:nvPr>
            <p:ph type="body" sz="quarter" idx="1"/>
          </p:nvPr>
        </p:nvSpPr>
        <p:spPr>
          <a:prstGeom prst="rect">
            <a:avLst/>
          </a:prstGeom>
        </p:spPr>
        <p:txBody>
          <a:bodyPr/>
          <a:lstStyle/>
          <a:p>
            <a:pPr lvl="0">
              <a:defRPr sz="1800"/>
            </a:pPr>
            <a:r>
              <a:rPr sz="3000"/>
              <a:t>Next lesson! Loops :)</a:t>
            </a:r>
            <a:endParaRPr sz="3000"/>
          </a:p>
          <a:p>
            <a:pPr lvl="0">
              <a:defRPr sz="1800"/>
            </a:pPr>
            <a:r>
              <a:rPr sz="3000"/>
              <a:t>(teaching only “for x in” kind of loop today)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lvl="0"/>
          </a:p>
        </p:txBody>
      </p:sp>
      <p:sp>
        <p:nvSpPr>
          <p:cNvPr id="198" name="Shape 198"/>
          <p:cNvSpPr/>
          <p:nvPr>
            <p:ph type="body" sz="quarter" idx="1"/>
          </p:nvPr>
        </p:nvSpPr>
        <p:spPr>
          <a:prstGeom prst="rect">
            <a:avLst/>
          </a:prstGeom>
        </p:spPr>
        <p:txBody>
          <a:bodyPr/>
          <a:lstStyle/>
          <a:p>
            <a:pPr lvl="0">
              <a:defRPr sz="1800"/>
            </a:pPr>
            <a:r>
              <a:rPr sz="3000"/>
              <a:t>Okay, now I think we have enough for you to work a little bit on your own. Let’s make the hit function and try to kill our duck!</a:t>
            </a:r>
            <a:endParaRPr sz="3000"/>
          </a:p>
          <a:p>
            <a:pPr lvl="0">
              <a:defRPr sz="1800"/>
            </a:pPr>
            <a:r>
              <a:rPr sz="3000"/>
              <a:t>I’ll leave this slide up, so you can take a look.</a:t>
            </a:r>
            <a:endParaRPr sz="3000"/>
          </a:p>
          <a:p>
            <a:pPr lvl="0">
              <a:defRPr sz="1800"/>
            </a:pPr>
            <a:r>
              <a:rPr sz="3000"/>
              <a:t>Also, if you need debugging to see if a part of the code is running, you can put an alert message in the middle of it, it should make a popup message in your browser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lvl="0"/>
          </a:p>
        </p:txBody>
      </p:sp>
      <p:sp>
        <p:nvSpPr>
          <p:cNvPr id="202" name="Shape 202"/>
          <p:cNvSpPr/>
          <p:nvPr>
            <p:ph type="body" sz="quarter" idx="1"/>
          </p:nvPr>
        </p:nvSpPr>
        <p:spPr>
          <a:prstGeom prst="rect">
            <a:avLst/>
          </a:prstGeom>
        </p:spPr>
        <p:txBody>
          <a:bodyPr/>
          <a:lstStyle>
            <a:lvl1pPr>
              <a:defRPr sz="3000"/>
            </a:lvl1pPr>
          </a:lstStyle>
          <a:p>
            <a:pPr lvl="0">
              <a:defRPr sz="1800"/>
            </a:pPr>
            <a:r>
              <a:rPr sz="3000"/>
              <a:t>What happens when we kill our duck??? Let’s get points!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lvl="0"/>
          </a:p>
        </p:txBody>
      </p:sp>
      <p:sp>
        <p:nvSpPr>
          <p:cNvPr id="206" name="Shape 206"/>
          <p:cNvSpPr/>
          <p:nvPr>
            <p:ph type="body" sz="quarter" idx="1"/>
          </p:nvPr>
        </p:nvSpPr>
        <p:spPr>
          <a:prstGeom prst="rect">
            <a:avLst/>
          </a:prstGeom>
        </p:spPr>
        <p:txBody>
          <a:bodyPr/>
          <a:lstStyle>
            <a:lvl1pPr>
              <a:defRPr sz="3000"/>
            </a:lvl1pPr>
          </a:lstStyle>
          <a:p>
            <a:pPr lvl="0">
              <a:defRPr sz="1800"/>
            </a:pPr>
            <a:r>
              <a:rPr sz="3000"/>
              <a:t>Awesome! But was that the only duck? How about we add some others?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lvl="0"/>
          </a:p>
        </p:txBody>
      </p:sp>
      <p:sp>
        <p:nvSpPr>
          <p:cNvPr id="210" name="Shape 210"/>
          <p:cNvSpPr/>
          <p:nvPr>
            <p:ph type="body" sz="quarter" idx="1"/>
          </p:nvPr>
        </p:nvSpPr>
        <p:spPr>
          <a:prstGeom prst="rect">
            <a:avLst/>
          </a:prstGeom>
        </p:spPr>
        <p:txBody>
          <a:bodyPr/>
          <a:lstStyle>
            <a:lvl1pPr>
              <a:defRPr sz="3000"/>
            </a:lvl1pPr>
          </a:lstStyle>
          <a:p>
            <a:pPr lvl="0">
              <a:defRPr sz="1800"/>
            </a:pPr>
            <a:r>
              <a:rPr sz="3000"/>
              <a:t>Now that we are done, if you want to keep this game and run in the browser whenever you want, copy the text and save in a .html file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lvl="0"/>
          </a:p>
        </p:txBody>
      </p:sp>
      <p:sp>
        <p:nvSpPr>
          <p:cNvPr id="214" name="Shape 214"/>
          <p:cNvSpPr/>
          <p:nvPr>
            <p:ph type="body" sz="quarter" idx="1"/>
          </p:nvPr>
        </p:nvSpPr>
        <p:spPr>
          <a:prstGeom prst="rect">
            <a:avLst/>
          </a:prstGeom>
        </p:spPr>
        <p:txBody>
          <a:bodyPr/>
          <a:lstStyle>
            <a:lvl1pPr>
              <a:defRPr sz="3000"/>
            </a:lvl1pPr>
          </a:lstStyle>
          <a:p>
            <a:pPr lvl="0">
              <a:defRPr sz="1800"/>
            </a:pPr>
            <a:r>
              <a:rPr sz="3000"/>
              <a:t>Let’s sum up what we learned today?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lvl="0"/>
          </a:p>
        </p:txBody>
      </p:sp>
      <p:sp>
        <p:nvSpPr>
          <p:cNvPr id="219" name="Shape 219"/>
          <p:cNvSpPr/>
          <p:nvPr>
            <p:ph type="body" sz="quarter" idx="1"/>
          </p:nvPr>
        </p:nvSpPr>
        <p:spPr>
          <a:prstGeom prst="rect">
            <a:avLst/>
          </a:prstGeom>
        </p:spPr>
        <p:txBody>
          <a:bodyPr/>
          <a:lstStyle>
            <a:lvl1pPr>
              <a:defRPr sz="3000"/>
            </a:lvl1pPr>
          </a:lstStyle>
          <a:p>
            <a:pPr lvl="0">
              <a:defRPr sz="1800"/>
            </a:pPr>
            <a:r>
              <a:rPr sz="3000"/>
              <a:t>And we made an awesome game! I hope you enjoyed this &lt;3</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lvl="0"/>
          </a:p>
        </p:txBody>
      </p:sp>
      <p:sp>
        <p:nvSpPr>
          <p:cNvPr id="225" name="Shape 225"/>
          <p:cNvSpPr/>
          <p:nvPr>
            <p:ph type="body" sz="quarter" idx="1"/>
          </p:nvPr>
        </p:nvSpPr>
        <p:spPr>
          <a:prstGeom prst="rect">
            <a:avLst/>
          </a:prstGeom>
        </p:spPr>
        <p:txBody>
          <a:bodyPr/>
          <a:lstStyle/>
          <a:p>
            <a:pPr lvl="0">
              <a:defRPr sz="1800"/>
            </a:pPr>
            <a:r>
              <a:rPr sz="2200"/>
              <a:t>If you have any questions or want to learn further, please don’t hesitate to contact me!</a:t>
            </a:r>
            <a:endParaRPr sz="2200"/>
          </a:p>
          <a:p>
            <a:pPr lvl="0">
              <a:defRPr sz="1800"/>
            </a:pPr>
            <a:r>
              <a:rPr sz="2200"/>
              <a:t>(get your own gifs please)</a:t>
            </a:r>
            <a:endParaRPr sz="2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sldImg"/>
          </p:nvPr>
        </p:nvSpPr>
        <p:spPr>
          <a:prstGeom prst="rect">
            <a:avLst/>
          </a:prstGeom>
        </p:spPr>
        <p:txBody>
          <a:bodyPr/>
          <a:lstStyle/>
          <a:p>
            <a:pPr lvl="0"/>
          </a:p>
        </p:txBody>
      </p:sp>
      <p:sp>
        <p:nvSpPr>
          <p:cNvPr id="72" name="Shape 72"/>
          <p:cNvSpPr/>
          <p:nvPr>
            <p:ph type="body" sz="quarter" idx="1"/>
          </p:nvPr>
        </p:nvSpPr>
        <p:spPr>
          <a:prstGeom prst="rect">
            <a:avLst/>
          </a:prstGeom>
        </p:spPr>
        <p:txBody>
          <a:bodyPr/>
          <a:lstStyle/>
          <a:p>
            <a:pPr lvl="0">
              <a:defRPr sz="1800"/>
            </a:pPr>
            <a:r>
              <a:rPr sz="2200"/>
              <a:t>We are bombarded with images like this and sometimes we think it’s been like this since the beginning </a:t>
            </a:r>
            <a:endParaRPr sz="2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Shape 80"/>
          <p:cNvSpPr/>
          <p:nvPr>
            <p:ph type="sldImg"/>
          </p:nvPr>
        </p:nvSpPr>
        <p:spPr>
          <a:prstGeom prst="rect">
            <a:avLst/>
          </a:prstGeom>
        </p:spPr>
        <p:txBody>
          <a:bodyPr/>
          <a:lstStyle/>
          <a:p>
            <a:pPr lvl="0"/>
          </a:p>
        </p:txBody>
      </p:sp>
      <p:sp>
        <p:nvSpPr>
          <p:cNvPr id="81" name="Shape 81"/>
          <p:cNvSpPr/>
          <p:nvPr>
            <p:ph type="body" sz="quarter" idx="1"/>
          </p:nvPr>
        </p:nvSpPr>
        <p:spPr>
          <a:prstGeom prst="rect">
            <a:avLst/>
          </a:prstGeom>
        </p:spPr>
        <p:txBody>
          <a:bodyPr/>
          <a:lstStyle/>
          <a:p>
            <a:pPr lvl="0">
              <a:defRPr sz="1800"/>
            </a:pPr>
            <a:r>
              <a:rPr sz="2200"/>
              <a:t>But this does not the depict the reality</a:t>
            </a:r>
            <a:endParaRPr sz="2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sldImg"/>
          </p:nvPr>
        </p:nvSpPr>
        <p:spPr>
          <a:prstGeom prst="rect">
            <a:avLst/>
          </a:prstGeom>
        </p:spPr>
        <p:txBody>
          <a:bodyPr/>
          <a:lstStyle/>
          <a:p>
            <a:pPr lvl="0"/>
          </a:p>
        </p:txBody>
      </p:sp>
      <p:sp>
        <p:nvSpPr>
          <p:cNvPr id="86" name="Shape 86"/>
          <p:cNvSpPr/>
          <p:nvPr>
            <p:ph type="body" sz="quarter" idx="1"/>
          </p:nvPr>
        </p:nvSpPr>
        <p:spPr>
          <a:prstGeom prst="rect">
            <a:avLst/>
          </a:prstGeom>
        </p:spPr>
        <p:txBody>
          <a:bodyPr/>
          <a:lstStyle/>
          <a:p>
            <a:pPr lvl="0">
              <a:defRPr sz="1800"/>
            </a:pPr>
            <a:r>
              <a:rPr sz="2200"/>
              <a:t>This is the reality! It was once rather feminine and I’ll show you some examples of this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93"/>
          <p:cNvSpPr/>
          <p:nvPr>
            <p:ph type="sldImg"/>
          </p:nvPr>
        </p:nvSpPr>
        <p:spPr>
          <a:prstGeom prst="rect">
            <a:avLst/>
          </a:prstGeom>
        </p:spPr>
        <p:txBody>
          <a:bodyPr/>
          <a:lstStyle/>
          <a:p>
            <a:pPr lvl="0"/>
          </a:p>
        </p:txBody>
      </p:sp>
      <p:sp>
        <p:nvSpPr>
          <p:cNvPr id="94" name="Shape 94"/>
          <p:cNvSpPr/>
          <p:nvPr>
            <p:ph type="body" sz="quarter" idx="1"/>
          </p:nvPr>
        </p:nvSpPr>
        <p:spPr>
          <a:prstGeom prst="rect">
            <a:avLst/>
          </a:prstGeom>
        </p:spPr>
        <p:txBody>
          <a:bodyPr/>
          <a:lstStyle/>
          <a:p>
            <a:pPr lvl="0">
              <a:defRPr sz="1800"/>
            </a:pPr>
            <a:r>
              <a:rPr sz="2200"/>
              <a:t>Ada Lovelace was a mathematician born in 1815 and was the first person to write an algorithm to be processed by an analytical machine. For that reason, she is considered the first programmer.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lvl="0"/>
          </a:p>
        </p:txBody>
      </p:sp>
      <p:sp>
        <p:nvSpPr>
          <p:cNvPr id="99" name="Shape 99"/>
          <p:cNvSpPr/>
          <p:nvPr>
            <p:ph type="body" sz="quarter" idx="1"/>
          </p:nvPr>
        </p:nvSpPr>
        <p:spPr>
          <a:prstGeom prst="rect">
            <a:avLst/>
          </a:prstGeom>
        </p:spPr>
        <p:txBody>
          <a:bodyPr/>
          <a:lstStyle/>
          <a:p>
            <a:pPr lvl="0">
              <a:defRPr sz="1800"/>
            </a:pPr>
            <a:r>
              <a:rPr sz="2200"/>
              <a:t>Before the computer was a machine, it was actually a profession. They were people hired to do manual ballistic calculations during WWII. And when they were people, as you can see for this photo, they were also women.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lvl="0"/>
          </a:p>
        </p:txBody>
      </p:sp>
      <p:sp>
        <p:nvSpPr>
          <p:cNvPr id="106" name="Shape 106"/>
          <p:cNvSpPr/>
          <p:nvPr>
            <p:ph type="body" sz="quarter" idx="1"/>
          </p:nvPr>
        </p:nvSpPr>
        <p:spPr>
          <a:prstGeom prst="rect">
            <a:avLst/>
          </a:prstGeom>
        </p:spPr>
        <p:txBody>
          <a:bodyPr/>
          <a:lstStyle/>
          <a:p>
            <a:pPr lvl="0">
              <a:defRPr sz="1800"/>
            </a:pPr>
            <a:r>
              <a:rPr sz="2200"/>
              <a:t>Out of that team of computers, 6 of them were selected to operate the first electronic general-purpose computer.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ítulo e Subtítulo">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çã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Em branc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Light Gray">
    <p:bg>
      <p:bgPr>
        <a:solidFill>
          <a:srgbClr val="F3F5F6"/>
        </a:solidFill>
      </p:bgPr>
    </p:bg>
    <p:spTree>
      <p:nvGrpSpPr>
        <p:cNvPr id="1" name=""/>
        <p:cNvGrpSpPr/>
        <p:nvPr/>
      </p:nvGrpSpPr>
      <p:grpSpPr>
        <a:xfrm>
          <a:off x="0" y="0"/>
          <a:ext cx="0" cy="0"/>
          <a:chOff x="0" y="0"/>
          <a:chExt cx="0" cy="0"/>
        </a:xfrm>
      </p:grpSpPr>
      <p:pic>
        <p:nvPicPr>
          <p:cNvPr id="30" name="logo-v2-gray-no-text.png"/>
          <p:cNvPicPr/>
          <p:nvPr/>
        </p:nvPicPr>
        <p:blipFill>
          <a:blip r:embed="rId2">
            <a:extLst/>
          </a:blip>
          <a:stretch>
            <a:fillRect/>
          </a:stretch>
        </p:blipFill>
        <p:spPr>
          <a:xfrm>
            <a:off x="11341100" y="9074150"/>
            <a:ext cx="1014524" cy="351026"/>
          </a:xfrm>
          <a:prstGeom prst="rect">
            <a:avLst/>
          </a:prstGeom>
          <a:ln w="12700">
            <a:miter lim="400000"/>
          </a:ln>
        </p:spPr>
      </p:pic>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32" name="Shape 32"/>
          <p:cNvSpPr/>
          <p:nvPr>
            <p:ph type="title"/>
          </p:nvPr>
        </p:nvSpPr>
        <p:spPr>
          <a:xfrm>
            <a:off x="1270000" y="1638300"/>
            <a:ext cx="10464800" cy="3302000"/>
          </a:xfrm>
          <a:prstGeom prst="rect">
            <a:avLst/>
          </a:prstGeom>
        </p:spPr>
        <p:txBody>
          <a:bodyPr anchor="b"/>
          <a:lstStyle>
            <a:lvl1pPr>
              <a:defRPr>
                <a:solidFill>
                  <a:srgbClr val="FFFFFF"/>
                </a:solidFill>
                <a:latin typeface="Patua One"/>
                <a:ea typeface="Patua One"/>
                <a:cs typeface="Patua One"/>
                <a:sym typeface="Patua One"/>
              </a:defRPr>
            </a:lvl1pPr>
          </a:lstStyle>
          <a:p>
            <a:pPr lvl="0">
              <a:defRPr sz="1800">
                <a:solidFill>
                  <a:srgbClr val="000000"/>
                </a:solidFill>
              </a:defRPr>
            </a:pPr>
            <a:r>
              <a:rPr sz="8000">
                <a:solidFill>
                  <a:srgbClr val="FFFFFF"/>
                </a:solidFill>
              </a:rPr>
              <a:t>Title Text</a:t>
            </a:r>
          </a:p>
        </p:txBody>
      </p:sp>
      <p:sp>
        <p:nvSpPr>
          <p:cNvPr id="33" name="Shape 33"/>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solidFill>
                  <a:srgbClr val="FFFFFF"/>
                </a:solidFill>
              </a:defRPr>
            </a:lvl1pPr>
            <a:lvl2pPr marL="0" indent="228600" algn="ctr">
              <a:spcBef>
                <a:spcPts val="0"/>
              </a:spcBef>
              <a:buSzTx/>
              <a:buNone/>
              <a:defRPr sz="3200">
                <a:solidFill>
                  <a:srgbClr val="FFFFFF"/>
                </a:solidFill>
              </a:defRPr>
            </a:lvl2pPr>
            <a:lvl3pPr marL="0" indent="457200" algn="ctr">
              <a:spcBef>
                <a:spcPts val="0"/>
              </a:spcBef>
              <a:buSzTx/>
              <a:buNone/>
              <a:defRPr sz="3200">
                <a:solidFill>
                  <a:srgbClr val="FFFFFF"/>
                </a:solidFill>
              </a:defRPr>
            </a:lvl3pPr>
            <a:lvl4pPr marL="0" indent="685800" algn="ctr">
              <a:spcBef>
                <a:spcPts val="0"/>
              </a:spcBef>
              <a:buSzTx/>
              <a:buNone/>
              <a:defRPr sz="3200">
                <a:solidFill>
                  <a:srgbClr val="FFFFFF"/>
                </a:solidFill>
              </a:defRPr>
            </a:lvl4pPr>
            <a:lvl5pPr marL="0" indent="914400" algn="ctr">
              <a:spcBef>
                <a:spcPts val="0"/>
              </a:spcBef>
              <a:buSzTx/>
              <a:buNone/>
              <a:defRPr sz="3200">
                <a:solidFill>
                  <a:srgbClr val="FFFFFF"/>
                </a:solidFill>
              </a:defRPr>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000000"/>
        </a:solidFill>
      </p:bgPr>
    </p:bg>
    <p:spTree>
      <p:nvGrpSpPr>
        <p:cNvPr id="1" name=""/>
        <p:cNvGrpSpPr/>
        <p:nvPr/>
      </p:nvGrpSpPr>
      <p:grpSpPr>
        <a:xfrm>
          <a:off x="0" y="0"/>
          <a:ext cx="0" cy="0"/>
          <a:chOff x="0" y="0"/>
          <a:chExt cx="0" cy="0"/>
        </a:xfrm>
      </p:grpSpPr>
      <p:sp>
        <p:nvSpPr>
          <p:cNvPr id="35" name="Shape 35"/>
          <p:cNvSpPr/>
          <p:nvPr>
            <p:ph type="title"/>
          </p:nvPr>
        </p:nvSpPr>
        <p:spPr>
          <a:xfrm>
            <a:off x="952500" y="254000"/>
            <a:ext cx="11099800" cy="2159000"/>
          </a:xfrm>
          <a:prstGeom prst="rect">
            <a:avLst/>
          </a:prstGeom>
        </p:spPr>
        <p:txBody>
          <a:bodyPr/>
          <a:lstStyle>
            <a:lvl1pPr>
              <a:defRPr>
                <a:solidFill>
                  <a:srgbClr val="FFFFFF"/>
                </a:solidFill>
              </a:defRPr>
            </a:lvl1pPr>
          </a:lstStyle>
          <a:p>
            <a:pPr lvl="0">
              <a:defRPr sz="1800">
                <a:solidFill>
                  <a:srgbClr val="000000"/>
                </a:solidFill>
              </a:defRPr>
            </a:pPr>
            <a:r>
              <a:rPr sz="8000">
                <a:solidFill>
                  <a:srgbClr val="FFFFFF"/>
                </a:solidFill>
              </a:rPr>
              <a:t>Title Text</a:t>
            </a:r>
          </a:p>
        </p:txBody>
      </p:sp>
      <p:sp>
        <p:nvSpPr>
          <p:cNvPr id="36" name="Shape 36"/>
          <p:cNvSpPr/>
          <p:nvPr>
            <p:ph type="body" idx="1"/>
          </p:nvPr>
        </p:nvSpPr>
        <p:spPr>
          <a:xfrm>
            <a:off x="952500" y="2590800"/>
            <a:ext cx="11099800" cy="6286500"/>
          </a:xfrm>
          <a:prstGeom prst="rect">
            <a:avLst/>
          </a:prstGeom>
        </p:spPr>
        <p:txBody>
          <a:bodyPr/>
          <a:lstStyle>
            <a:lvl1pPr>
              <a:defRPr sz="3800">
                <a:solidFill>
                  <a:srgbClr val="FFFFFF"/>
                </a:solidFill>
              </a:defRPr>
            </a:lvl1pPr>
            <a:lvl2pPr>
              <a:defRPr sz="3800">
                <a:solidFill>
                  <a:srgbClr val="FFFFFF"/>
                </a:solidFill>
              </a:defRPr>
            </a:lvl2pPr>
            <a:lvl3pPr>
              <a:defRPr sz="3800">
                <a:solidFill>
                  <a:srgbClr val="FFFFFF"/>
                </a:solidFill>
              </a:defRPr>
            </a:lvl3pPr>
            <a:lvl4pPr>
              <a:defRPr sz="3800">
                <a:solidFill>
                  <a:srgbClr val="FFFFFF"/>
                </a:solidFill>
              </a:defRPr>
            </a:lvl4pPr>
            <a:lvl5pPr>
              <a:defRPr sz="3800">
                <a:solidFill>
                  <a:srgbClr val="FFFFFF"/>
                </a:solidFill>
              </a:defRPr>
            </a:lvl5p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Light Blue">
    <p:bg>
      <p:bgPr>
        <a:solidFill>
          <a:srgbClr val="306FA0"/>
        </a:solidFill>
      </p:bgPr>
    </p:bg>
    <p:spTree>
      <p:nvGrpSpPr>
        <p:cNvPr id="1" name=""/>
        <p:cNvGrpSpPr/>
        <p:nvPr/>
      </p:nvGrpSpPr>
      <p:grpSpPr>
        <a:xfrm>
          <a:off x="0" y="0"/>
          <a:ext cx="0" cy="0"/>
          <a:chOff x="0" y="0"/>
          <a:chExt cx="0" cy="0"/>
        </a:xfrm>
      </p:grpSpPr>
      <p:pic>
        <p:nvPicPr>
          <p:cNvPr id="38" name="pasted-image.tif"/>
          <p:cNvPicPr/>
          <p:nvPr/>
        </p:nvPicPr>
        <p:blipFill>
          <a:blip r:embed="rId2">
            <a:extLst/>
          </a:blip>
          <a:stretch>
            <a:fillRect/>
          </a:stretch>
        </p:blipFill>
        <p:spPr>
          <a:xfrm>
            <a:off x="11334750" y="9081591"/>
            <a:ext cx="1016553" cy="351026"/>
          </a:xfrm>
          <a:prstGeom prst="rect">
            <a:avLst/>
          </a:prstGeom>
          <a:ln w="12700">
            <a:miter lim="400000"/>
          </a:ln>
        </p:spPr>
      </p:pic>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ítulo e Subtítulo">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40" name="Shape 40"/>
          <p:cNvSpPr/>
          <p:nvPr>
            <p:ph type="title"/>
          </p:nvPr>
        </p:nvSpPr>
        <p:spPr>
          <a:xfrm>
            <a:off x="2578099" y="1219199"/>
            <a:ext cx="7848603" cy="3705226"/>
          </a:xfrm>
          <a:prstGeom prst="rect">
            <a:avLst/>
          </a:prstGeom>
        </p:spPr>
        <p:txBody>
          <a:bodyPr anchor="b"/>
          <a:lstStyle>
            <a:lvl1pPr>
              <a:defRPr sz="7800">
                <a:solidFill>
                  <a:srgbClr val="F0BF00"/>
                </a:solidFill>
                <a:latin typeface="Patua One"/>
                <a:ea typeface="Patua One"/>
                <a:cs typeface="Patua One"/>
                <a:sym typeface="Patua One"/>
              </a:defRPr>
            </a:lvl1pPr>
          </a:lstStyle>
          <a:p>
            <a:pPr lvl="0">
              <a:defRPr sz="1800">
                <a:solidFill>
                  <a:srgbClr val="000000"/>
                </a:solidFill>
              </a:defRPr>
            </a:pPr>
            <a:r>
              <a:rPr sz="7800">
                <a:solidFill>
                  <a:srgbClr val="F0BF00"/>
                </a:solidFill>
              </a:rPr>
              <a:t>Title Text</a:t>
            </a:r>
          </a:p>
        </p:txBody>
      </p:sp>
      <p:sp>
        <p:nvSpPr>
          <p:cNvPr id="41" name="Shape 41"/>
          <p:cNvSpPr/>
          <p:nvPr>
            <p:ph type="body" idx="1"/>
          </p:nvPr>
        </p:nvSpPr>
        <p:spPr>
          <a:xfrm>
            <a:off x="2578099" y="4991099"/>
            <a:ext cx="7848603" cy="2676527"/>
          </a:xfrm>
          <a:prstGeom prst="rect">
            <a:avLst/>
          </a:prstGeom>
        </p:spPr>
        <p:txBody>
          <a:bodyPr anchor="t"/>
          <a:lstStyle>
            <a:lvl1pPr marL="0" indent="0" algn="ctr">
              <a:spcBef>
                <a:spcPts val="0"/>
              </a:spcBef>
              <a:buSzTx/>
              <a:buNone/>
              <a:defRPr sz="3000">
                <a:solidFill>
                  <a:srgbClr val="FFFFFF"/>
                </a:solidFill>
              </a:defRPr>
            </a:lvl1pPr>
            <a:lvl2pPr marL="0" indent="0" algn="ctr">
              <a:spcBef>
                <a:spcPts val="0"/>
              </a:spcBef>
              <a:buSzTx/>
              <a:buNone/>
              <a:defRPr sz="3000">
                <a:solidFill>
                  <a:srgbClr val="FFFFFF"/>
                </a:solidFill>
              </a:defRPr>
            </a:lvl2pPr>
            <a:lvl3pPr marL="0" indent="0" algn="ctr">
              <a:spcBef>
                <a:spcPts val="0"/>
              </a:spcBef>
              <a:buSzTx/>
              <a:buNone/>
              <a:defRPr sz="3000">
                <a:solidFill>
                  <a:srgbClr val="FFFFFF"/>
                </a:solidFill>
              </a:defRPr>
            </a:lvl3pPr>
            <a:lvl4pPr marL="0" indent="0" algn="ctr">
              <a:spcBef>
                <a:spcPts val="0"/>
              </a:spcBef>
              <a:buSzTx/>
              <a:buNone/>
              <a:defRPr sz="3000">
                <a:solidFill>
                  <a:srgbClr val="FFFFFF"/>
                </a:solidFill>
              </a:defRPr>
            </a:lvl4pPr>
            <a:lvl5pPr marL="0" indent="0" algn="ctr">
              <a:spcBef>
                <a:spcPts val="0"/>
              </a:spcBef>
              <a:buSzTx/>
              <a:buNone/>
              <a:defRPr sz="3000">
                <a:solidFill>
                  <a:srgbClr val="FFFFFF"/>
                </a:solidFill>
              </a:defRPr>
            </a:lvl5pPr>
          </a:lstStyle>
          <a:p>
            <a:pPr lvl="0">
              <a:defRPr sz="1800">
                <a:solidFill>
                  <a:srgbClr val="000000"/>
                </a:solidFill>
              </a:defRPr>
            </a:pPr>
            <a:r>
              <a:rPr sz="3000">
                <a:solidFill>
                  <a:srgbClr val="FFFFFF"/>
                </a:solidFill>
              </a:rPr>
              <a:t>Body Level One</a:t>
            </a:r>
            <a:endParaRPr sz="3000">
              <a:solidFill>
                <a:srgbClr val="FFFFFF"/>
              </a:solidFill>
            </a:endParaRPr>
          </a:p>
          <a:p>
            <a:pPr lvl="1">
              <a:defRPr sz="1800">
                <a:solidFill>
                  <a:srgbClr val="000000"/>
                </a:solidFill>
              </a:defRPr>
            </a:pPr>
            <a:r>
              <a:rPr sz="3000">
                <a:solidFill>
                  <a:srgbClr val="FFFFFF"/>
                </a:solidFill>
              </a:rPr>
              <a:t>Body Level Two</a:t>
            </a:r>
            <a:endParaRPr sz="3000">
              <a:solidFill>
                <a:srgbClr val="FFFFFF"/>
              </a:solidFill>
            </a:endParaRPr>
          </a:p>
          <a:p>
            <a:pPr lvl="2">
              <a:defRPr sz="1800">
                <a:solidFill>
                  <a:srgbClr val="000000"/>
                </a:solidFill>
              </a:defRPr>
            </a:pPr>
            <a:r>
              <a:rPr sz="3000">
                <a:solidFill>
                  <a:srgbClr val="FFFFFF"/>
                </a:solidFill>
              </a:rPr>
              <a:t>Body Level Three</a:t>
            </a:r>
            <a:endParaRPr sz="3000">
              <a:solidFill>
                <a:srgbClr val="FFFFFF"/>
              </a:solidFill>
            </a:endParaRPr>
          </a:p>
          <a:p>
            <a:pPr lvl="3">
              <a:defRPr sz="1800">
                <a:solidFill>
                  <a:srgbClr val="000000"/>
                </a:solidFill>
              </a:defRPr>
            </a:pPr>
            <a:r>
              <a:rPr sz="3000">
                <a:solidFill>
                  <a:srgbClr val="FFFFFF"/>
                </a:solidFill>
              </a:rPr>
              <a:t>Body Level Four</a:t>
            </a:r>
            <a:endParaRPr sz="3000">
              <a:solidFill>
                <a:srgbClr val="FFFFFF"/>
              </a:solidFill>
            </a:endParaRPr>
          </a:p>
          <a:p>
            <a:pPr lvl="4">
              <a:defRPr sz="1800">
                <a:solidFill>
                  <a:srgbClr val="000000"/>
                </a:solidFill>
              </a:defRPr>
            </a:pPr>
            <a:r>
              <a:rPr sz="3000">
                <a:solidFill>
                  <a:srgbClr val="FFFFFF"/>
                </a:solidFill>
              </a:rPr>
              <a:t>Body Level Five</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ítulo - Centro">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ítulo - Superior">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ítulo e Marcadore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ítulo, Marcadores e F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Marcadore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 - 3 Acima">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video" Target="../media/media1.gif"/><Relationship Id="rId4" Type="http://schemas.microsoft.com/office/2007/relationships/media" Target="../media/media1.gif"/><Relationship Id="rId5" Type="http://schemas.openxmlformats.org/officeDocument/2006/relationships/image" Target="../media/image5.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bit.ly/wil_duck"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video" Target="../media/media2.gif"/><Relationship Id="rId4" Type="http://schemas.microsoft.com/office/2007/relationships/media" Target="../media/media2.gif"/><Relationship Id="rId5" Type="http://schemas.openxmlformats.org/officeDocument/2006/relationships/image" Target="../media/image1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jpeg"/><Relationship Id="rId4" Type="http://schemas.openxmlformats.org/officeDocument/2006/relationships/image" Target="../media/image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Shape 45"/>
          <p:cNvSpPr/>
          <p:nvPr>
            <p:ph type="title"/>
          </p:nvPr>
        </p:nvSpPr>
        <p:spPr>
          <a:xfrm>
            <a:off x="630211" y="3048875"/>
            <a:ext cx="11744377" cy="2472087"/>
          </a:xfrm>
          <a:prstGeom prst="rect">
            <a:avLst/>
          </a:prstGeom>
        </p:spPr>
        <p:txBody>
          <a:bodyPr anchor="t"/>
          <a:lstStyle>
            <a:lvl1pPr defTabSz="267953">
              <a:defRPr sz="6800"/>
            </a:lvl1pPr>
          </a:lstStyle>
          <a:p>
            <a:pPr lvl="0">
              <a:defRPr sz="1800">
                <a:solidFill>
                  <a:srgbClr val="000000"/>
                </a:solidFill>
              </a:defRPr>
            </a:pPr>
            <a:r>
              <a:rPr sz="6800">
                <a:solidFill>
                  <a:srgbClr val="F0BF00"/>
                </a:solidFill>
              </a:rPr>
              <a:t>Introduction to Programming</a:t>
            </a:r>
          </a:p>
        </p:txBody>
      </p:sp>
      <p:sp>
        <p:nvSpPr>
          <p:cNvPr id="46" name="Shape 46"/>
          <p:cNvSpPr/>
          <p:nvPr>
            <p:ph type="body" idx="1"/>
          </p:nvPr>
        </p:nvSpPr>
        <p:spPr>
          <a:xfrm>
            <a:off x="2578099" y="6076950"/>
            <a:ext cx="7848603" cy="847726"/>
          </a:xfrm>
          <a:prstGeom prst="rect">
            <a:avLst/>
          </a:prstGeom>
        </p:spPr>
        <p:txBody>
          <a:bodyPr/>
          <a:lstStyle>
            <a:lvl1pPr>
              <a:defRPr sz="3200">
                <a:latin typeface="Marker Felt"/>
                <a:ea typeface="Marker Felt"/>
                <a:cs typeface="Marker Felt"/>
                <a:sym typeface="Marker Felt"/>
              </a:defRPr>
            </a:lvl1pPr>
          </a:lstStyle>
          <a:p>
            <a:pPr lvl="0">
              <a:defRPr sz="1800">
                <a:solidFill>
                  <a:srgbClr val="000000"/>
                </a:solidFill>
              </a:defRPr>
            </a:pPr>
            <a:r>
              <a:rPr sz="3200">
                <a:solidFill>
                  <a:srgbClr val="FFFFFF"/>
                </a:solidFill>
              </a:rPr>
              <a:t> </a:t>
            </a:r>
          </a:p>
        </p:txBody>
      </p:sp>
      <p:sp>
        <p:nvSpPr>
          <p:cNvPr id="47" name="Shape 47"/>
          <p:cNvSpPr/>
          <p:nvPr/>
        </p:nvSpPr>
        <p:spPr>
          <a:xfrm>
            <a:off x="2281912" y="6214305"/>
            <a:ext cx="8440976" cy="2343870"/>
          </a:xfrm>
          <a:prstGeom prst="rect">
            <a:avLst/>
          </a:prstGeom>
          <a:ln w="12700">
            <a:miter lim="400000"/>
          </a:ln>
          <a:extLst>
            <a:ext uri="{C572A759-6A51-4108-AA02-DFA0A04FC94B}">
              <ma14:wrappingTextBoxFlag xmlns:ma14="http://schemas.microsoft.com/office/mac/drawingml/2011/main" val="1"/>
            </a:ext>
          </a:extLst>
        </p:spPr>
        <p:txBody>
          <a:bodyPr lIns="68568" tIns="68568" rIns="68568" bIns="68568">
            <a:normAutofit fontScale="100000" lnSpcReduction="0"/>
          </a:bodyPr>
          <a:lstStyle/>
          <a:p>
            <a:pPr lvl="0" defTabSz="487680">
              <a:defRPr sz="1800"/>
            </a:pPr>
            <a:br>
              <a:rPr sz="3200">
                <a:solidFill>
                  <a:srgbClr val="FFFFFF"/>
                </a:solidFill>
                <a:latin typeface="Patua One"/>
                <a:ea typeface="Patua One"/>
                <a:cs typeface="Patua One"/>
                <a:sym typeface="Patua One"/>
              </a:rPr>
            </a:br>
            <a:endParaRPr sz="3200">
              <a:solidFill>
                <a:srgbClr val="FFFFFF"/>
              </a:solidFill>
              <a:latin typeface="Patua One"/>
              <a:ea typeface="Patua One"/>
              <a:cs typeface="Patua One"/>
              <a:sym typeface="Patua One"/>
            </a:endParaRPr>
          </a:p>
          <a:p>
            <a:pPr lvl="0" defTabSz="487680">
              <a:defRPr sz="1800"/>
            </a:pPr>
            <a:r>
              <a:rPr sz="3200">
                <a:solidFill>
                  <a:srgbClr val="FFFFFF"/>
                </a:solidFill>
                <a:latin typeface="Patua One"/>
                <a:ea typeface="Patua One"/>
                <a:cs typeface="Patua One"/>
                <a:sym typeface="Patua One"/>
              </a:rPr>
              <a:t>Name</a:t>
            </a:r>
            <a:endParaRPr sz="3200">
              <a:solidFill>
                <a:srgbClr val="FFFFFF"/>
              </a:solidFill>
              <a:latin typeface="Patua One"/>
              <a:ea typeface="Patua One"/>
              <a:cs typeface="Patua One"/>
              <a:sym typeface="Patua One"/>
            </a:endParaRPr>
          </a:p>
          <a:p>
            <a:pPr lvl="0" defTabSz="487680">
              <a:defRPr sz="1800"/>
            </a:pPr>
            <a:r>
              <a:rPr sz="3200">
                <a:solidFill>
                  <a:srgbClr val="FFFFFF"/>
                </a:solidFill>
                <a:latin typeface="Patua One"/>
                <a:ea typeface="Patua One"/>
                <a:cs typeface="Patua One"/>
                <a:sym typeface="Patua One"/>
              </a:rPr>
              <a:t>@twitterhandle</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1D500"/>
        </a:solidFill>
      </p:bgPr>
    </p:bg>
    <p:spTree>
      <p:nvGrpSpPr>
        <p:cNvPr id="1" name=""/>
        <p:cNvGrpSpPr/>
        <p:nvPr/>
      </p:nvGrpSpPr>
      <p:grpSpPr>
        <a:xfrm>
          <a:off x="0" y="0"/>
          <a:ext cx="0" cy="0"/>
          <a:chOff x="0" y="0"/>
          <a:chExt cx="0" cy="0"/>
        </a:xfrm>
      </p:grpSpPr>
      <p:sp>
        <p:nvSpPr>
          <p:cNvPr id="83" name="Shape 83"/>
          <p:cNvSpPr/>
          <p:nvPr/>
        </p:nvSpPr>
        <p:spPr>
          <a:xfrm>
            <a:off x="196259" y="3905250"/>
            <a:ext cx="12612282" cy="1943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2100">
                <a:solidFill>
                  <a:srgbClr val="404040"/>
                </a:solidFill>
                <a:latin typeface="Outage"/>
                <a:ea typeface="Outage"/>
                <a:cs typeface="Outage"/>
                <a:sym typeface="Outage"/>
              </a:defRPr>
            </a:lvl1pPr>
          </a:lstStyle>
          <a:p>
            <a:pPr lvl="0">
              <a:defRPr sz="1800">
                <a:solidFill>
                  <a:srgbClr val="000000"/>
                </a:solidFill>
              </a:defRPr>
            </a:pPr>
            <a:r>
              <a:rPr sz="12100">
                <a:solidFill>
                  <a:srgbClr val="404040"/>
                </a:solidFill>
              </a:rPr>
              <a:t>Programming</a:t>
            </a:r>
          </a:p>
        </p:txBody>
      </p:sp>
      <p:pic>
        <p:nvPicPr>
          <p:cNvPr id="84" name="ENIAC_scientists_holding_various_parts_of_the_computer.jpg"/>
          <p:cNvPicPr/>
          <p:nvPr/>
        </p:nvPicPr>
        <p:blipFill>
          <a:blip r:embed="rId3">
            <a:extLst/>
          </a:blip>
          <a:stretch>
            <a:fillRect/>
          </a:stretch>
        </p:blipFill>
        <p:spPr>
          <a:xfrm>
            <a:off x="-32747" y="-68746"/>
            <a:ext cx="13070294" cy="10368710"/>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0BF00"/>
        </a:solidFill>
      </p:bgPr>
    </p:bg>
    <p:spTree>
      <p:nvGrpSpPr>
        <p:cNvPr id="1" name=""/>
        <p:cNvGrpSpPr/>
        <p:nvPr/>
      </p:nvGrpSpPr>
      <p:grpSpPr>
        <a:xfrm>
          <a:off x="0" y="0"/>
          <a:ext cx="0" cy="0"/>
          <a:chOff x="0" y="0"/>
          <a:chExt cx="0" cy="0"/>
        </a:xfrm>
      </p:grpSpPr>
      <p:sp>
        <p:nvSpPr>
          <p:cNvPr id="88" name="Shape 88"/>
          <p:cNvSpPr/>
          <p:nvPr/>
        </p:nvSpPr>
        <p:spPr>
          <a:xfrm>
            <a:off x="4951577" y="3886200"/>
            <a:ext cx="3101646" cy="1981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2100">
                <a:solidFill>
                  <a:srgbClr val="404040"/>
                </a:solidFill>
                <a:latin typeface="Patua One"/>
                <a:ea typeface="Patua One"/>
                <a:cs typeface="Patua One"/>
                <a:sym typeface="Patua One"/>
              </a:defRPr>
            </a:lvl1pPr>
          </a:lstStyle>
          <a:p>
            <a:pPr lvl="0">
              <a:defRPr sz="1800">
                <a:solidFill>
                  <a:srgbClr val="000000"/>
                </a:solidFill>
              </a:defRPr>
            </a:pPr>
            <a:r>
              <a:rPr sz="12100">
                <a:solidFill>
                  <a:srgbClr val="404040"/>
                </a:solidFill>
              </a:rPr>
              <a:t>YES!</a:t>
            </a:r>
          </a:p>
        </p:txBody>
      </p:sp>
      <p:pic>
        <p:nvPicPr>
          <p:cNvPr id="89" name="ENIAC_scientists_holding_various_parts_of_the_computer.jpg"/>
          <p:cNvPicPr/>
          <p:nvPr/>
        </p:nvPicPr>
        <p:blipFill>
          <a:blip r:embed="rId2">
            <a:alphaModFix amt="41611"/>
            <a:extLst/>
          </a:blip>
          <a:stretch>
            <a:fillRect/>
          </a:stretch>
        </p:blipFill>
        <p:spPr>
          <a:xfrm>
            <a:off x="-32743" y="-53579"/>
            <a:ext cx="13070295" cy="10368710"/>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0BF00"/>
        </a:solidFill>
      </p:bgPr>
    </p:bg>
    <p:spTree>
      <p:nvGrpSpPr>
        <p:cNvPr id="1" name=""/>
        <p:cNvGrpSpPr/>
        <p:nvPr/>
      </p:nvGrpSpPr>
      <p:grpSpPr>
        <a:xfrm>
          <a:off x="0" y="0"/>
          <a:ext cx="0" cy="0"/>
          <a:chOff x="0" y="0"/>
          <a:chExt cx="0" cy="0"/>
        </a:xfrm>
      </p:grpSpPr>
      <p:pic>
        <p:nvPicPr>
          <p:cNvPr id="91" name="Ada_lovelace.jpg"/>
          <p:cNvPicPr/>
          <p:nvPr/>
        </p:nvPicPr>
        <p:blipFill>
          <a:blip r:embed="rId3">
            <a:extLst/>
          </a:blip>
          <a:stretch>
            <a:fillRect/>
          </a:stretch>
        </p:blipFill>
        <p:spPr>
          <a:xfrm>
            <a:off x="2916016" y="-56623"/>
            <a:ext cx="7172768" cy="9866846"/>
          </a:xfrm>
          <a:prstGeom prst="rect">
            <a:avLst/>
          </a:prstGeom>
          <a:ln w="12700">
            <a:miter lim="400000"/>
          </a:ln>
        </p:spPr>
      </p:pic>
      <p:sp>
        <p:nvSpPr>
          <p:cNvPr id="92" name="Shape 92"/>
          <p:cNvSpPr/>
          <p:nvPr/>
        </p:nvSpPr>
        <p:spPr>
          <a:xfrm>
            <a:off x="3524571" y="601400"/>
            <a:ext cx="3307208" cy="79735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6200">
                <a:solidFill>
                  <a:srgbClr val="F0BF00"/>
                </a:solidFill>
                <a:latin typeface="SignPainter-HouseScript"/>
                <a:ea typeface="SignPainter-HouseScript"/>
                <a:cs typeface="SignPainter-HouseScript"/>
                <a:sym typeface="SignPainter-HouseScript"/>
              </a:defRPr>
            </a:lvl1pPr>
          </a:lstStyle>
          <a:p>
            <a:pPr lvl="0">
              <a:defRPr sz="1800">
                <a:solidFill>
                  <a:srgbClr val="000000"/>
                </a:solidFill>
              </a:defRPr>
            </a:pPr>
            <a:r>
              <a:rPr sz="6200">
                <a:solidFill>
                  <a:srgbClr val="F0BF00"/>
                </a:solidFill>
              </a:rPr>
              <a:t>Ada Lovelace</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1D500"/>
        </a:solidFill>
      </p:bgPr>
    </p:bg>
    <p:spTree>
      <p:nvGrpSpPr>
        <p:cNvPr id="1" name=""/>
        <p:cNvGrpSpPr/>
        <p:nvPr/>
      </p:nvGrpSpPr>
      <p:grpSpPr>
        <a:xfrm>
          <a:off x="0" y="0"/>
          <a:ext cx="0" cy="0"/>
          <a:chOff x="0" y="0"/>
          <a:chExt cx="0" cy="0"/>
        </a:xfrm>
      </p:grpSpPr>
      <p:pic>
        <p:nvPicPr>
          <p:cNvPr id="96" name="Edward_Charles_Pickering's_Harem_13_May_1913.jpg"/>
          <p:cNvPicPr/>
          <p:nvPr/>
        </p:nvPicPr>
        <p:blipFill>
          <a:blip r:embed="rId3">
            <a:extLst/>
          </a:blip>
          <a:stretch>
            <a:fillRect/>
          </a:stretch>
        </p:blipFill>
        <p:spPr>
          <a:xfrm>
            <a:off x="-102469" y="-317557"/>
            <a:ext cx="13209738" cy="10870904"/>
          </a:xfrm>
          <a:prstGeom prst="rect">
            <a:avLst/>
          </a:prstGeom>
          <a:ln w="12700">
            <a:miter lim="400000"/>
          </a:ln>
        </p:spPr>
      </p:pic>
      <p:sp>
        <p:nvSpPr>
          <p:cNvPr id="97" name="Shape 97"/>
          <p:cNvSpPr/>
          <p:nvPr/>
        </p:nvSpPr>
        <p:spPr>
          <a:xfrm>
            <a:off x="539710" y="329061"/>
            <a:ext cx="5698758" cy="869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6700">
                <a:solidFill>
                  <a:srgbClr val="F0BF00"/>
                </a:solidFill>
                <a:latin typeface="SignPainter-HouseScript"/>
                <a:ea typeface="SignPainter-HouseScript"/>
                <a:cs typeface="SignPainter-HouseScript"/>
                <a:sym typeface="SignPainter-HouseScript"/>
              </a:defRPr>
            </a:lvl1pPr>
          </a:lstStyle>
          <a:p>
            <a:pPr lvl="0">
              <a:defRPr sz="1800">
                <a:solidFill>
                  <a:srgbClr val="000000"/>
                </a:solidFill>
              </a:defRPr>
            </a:pPr>
            <a:r>
              <a:rPr sz="6700">
                <a:solidFill>
                  <a:srgbClr val="F0BF00"/>
                </a:solidFill>
              </a:rPr>
              <a:t>Harvard’s Computers</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1D500"/>
        </a:solidFill>
      </p:bgPr>
    </p:bg>
    <p:spTree>
      <p:nvGrpSpPr>
        <p:cNvPr id="1" name=""/>
        <p:cNvGrpSpPr/>
        <p:nvPr/>
      </p:nvGrpSpPr>
      <p:grpSpPr>
        <a:xfrm>
          <a:off x="0" y="0"/>
          <a:ext cx="0" cy="0"/>
          <a:chOff x="0" y="0"/>
          <a:chExt cx="0" cy="0"/>
        </a:xfrm>
      </p:grpSpPr>
      <p:pic>
        <p:nvPicPr>
          <p:cNvPr id="101" name="eniac4.png"/>
          <p:cNvPicPr/>
          <p:nvPr/>
        </p:nvPicPr>
        <p:blipFill>
          <a:blip r:embed="rId3">
            <a:extLst/>
          </a:blip>
          <a:stretch>
            <a:fillRect/>
          </a:stretch>
        </p:blipFill>
        <p:spPr>
          <a:xfrm>
            <a:off x="-2385456" y="-158489"/>
            <a:ext cx="15469396" cy="10070578"/>
          </a:xfrm>
          <a:prstGeom prst="rect">
            <a:avLst/>
          </a:prstGeom>
          <a:ln w="12700">
            <a:miter lim="400000"/>
          </a:ln>
        </p:spPr>
      </p:pic>
      <p:sp>
        <p:nvSpPr>
          <p:cNvPr id="102" name="Shape 102"/>
          <p:cNvSpPr/>
          <p:nvPr/>
        </p:nvSpPr>
        <p:spPr>
          <a:xfrm>
            <a:off x="7982508" y="2401080"/>
            <a:ext cx="4358221" cy="8929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6900">
                <a:solidFill>
                  <a:srgbClr val="F0CF00"/>
                </a:solidFill>
                <a:latin typeface="SignPainter-HouseScript"/>
                <a:ea typeface="SignPainter-HouseScript"/>
                <a:cs typeface="SignPainter-HouseScript"/>
                <a:sym typeface="SignPainter-HouseScript"/>
              </a:defRPr>
            </a:lvl1pPr>
          </a:lstStyle>
          <a:p>
            <a:pPr lvl="0">
              <a:defRPr sz="1800">
                <a:solidFill>
                  <a:srgbClr val="000000"/>
                </a:solidFill>
              </a:defRPr>
            </a:pPr>
            <a:r>
              <a:rPr sz="6900">
                <a:solidFill>
                  <a:srgbClr val="F0CF00"/>
                </a:solidFill>
              </a:rPr>
              <a:t>Marlyn Wescoff</a:t>
            </a:r>
          </a:p>
        </p:txBody>
      </p:sp>
      <p:sp>
        <p:nvSpPr>
          <p:cNvPr id="103" name="Shape 103"/>
          <p:cNvSpPr/>
          <p:nvPr/>
        </p:nvSpPr>
        <p:spPr>
          <a:xfrm>
            <a:off x="4221638" y="4206742"/>
            <a:ext cx="4561524" cy="8929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6900">
                <a:solidFill>
                  <a:srgbClr val="F0BF00"/>
                </a:solidFill>
                <a:latin typeface="SignPainter-HouseScript"/>
                <a:ea typeface="SignPainter-HouseScript"/>
                <a:cs typeface="SignPainter-HouseScript"/>
                <a:sym typeface="SignPainter-HouseScript"/>
              </a:defRPr>
            </a:lvl1pPr>
          </a:lstStyle>
          <a:p>
            <a:pPr lvl="0">
              <a:defRPr sz="1800">
                <a:solidFill>
                  <a:srgbClr val="000000"/>
                </a:solidFill>
              </a:defRPr>
            </a:pPr>
            <a:r>
              <a:rPr sz="6900">
                <a:solidFill>
                  <a:srgbClr val="F0BF00"/>
                </a:solidFill>
              </a:rPr>
              <a:t>Ruth Lichterman</a:t>
            </a:r>
          </a:p>
        </p:txBody>
      </p:sp>
      <p:sp>
        <p:nvSpPr>
          <p:cNvPr id="104" name="Shape 104"/>
          <p:cNvSpPr/>
          <p:nvPr/>
        </p:nvSpPr>
        <p:spPr>
          <a:xfrm>
            <a:off x="8051" y="5662210"/>
            <a:ext cx="4328428" cy="34456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6900">
                <a:solidFill>
                  <a:srgbClr val="F0BF00"/>
                </a:solidFill>
                <a:latin typeface="SignPainter-HouseScript"/>
                <a:ea typeface="SignPainter-HouseScript"/>
                <a:cs typeface="SignPainter-HouseScript"/>
                <a:sym typeface="SignPainter-HouseScript"/>
              </a:rPr>
              <a:t>Kay McNulty</a:t>
            </a:r>
            <a:endParaRPr sz="6900">
              <a:solidFill>
                <a:srgbClr val="F0BF00"/>
              </a:solidFill>
              <a:latin typeface="SignPainter-HouseScript"/>
              <a:ea typeface="SignPainter-HouseScript"/>
              <a:cs typeface="SignPainter-HouseScript"/>
              <a:sym typeface="SignPainter-HouseScript"/>
            </a:endParaRPr>
          </a:p>
          <a:p>
            <a:pPr lvl="0">
              <a:defRPr sz="1800"/>
            </a:pPr>
            <a:r>
              <a:rPr sz="6900">
                <a:solidFill>
                  <a:srgbClr val="F0BF00"/>
                </a:solidFill>
                <a:latin typeface="SignPainter-HouseScript"/>
                <a:ea typeface="SignPainter-HouseScript"/>
                <a:cs typeface="SignPainter-HouseScript"/>
                <a:sym typeface="SignPainter-HouseScript"/>
              </a:rPr>
              <a:t>Betty Jennings</a:t>
            </a:r>
            <a:endParaRPr sz="6900">
              <a:solidFill>
                <a:srgbClr val="F0BF00"/>
              </a:solidFill>
              <a:latin typeface="SignPainter-HouseScript"/>
              <a:ea typeface="SignPainter-HouseScript"/>
              <a:cs typeface="SignPainter-HouseScript"/>
              <a:sym typeface="SignPainter-HouseScript"/>
            </a:endParaRPr>
          </a:p>
          <a:p>
            <a:pPr lvl="0">
              <a:defRPr sz="1800"/>
            </a:pPr>
            <a:r>
              <a:rPr sz="6900">
                <a:solidFill>
                  <a:srgbClr val="F0BF00"/>
                </a:solidFill>
                <a:latin typeface="SignPainter-HouseScript"/>
                <a:ea typeface="SignPainter-HouseScript"/>
                <a:cs typeface="SignPainter-HouseScript"/>
                <a:sym typeface="SignPainter-HouseScript"/>
              </a:rPr>
              <a:t>Betty Snyder</a:t>
            </a:r>
            <a:endParaRPr sz="6900">
              <a:solidFill>
                <a:srgbClr val="F0BF00"/>
              </a:solidFill>
              <a:latin typeface="SignPainter-HouseScript"/>
              <a:ea typeface="SignPainter-HouseScript"/>
              <a:cs typeface="SignPainter-HouseScript"/>
              <a:sym typeface="SignPainter-HouseScript"/>
            </a:endParaRPr>
          </a:p>
          <a:p>
            <a:pPr lvl="0">
              <a:defRPr sz="1800"/>
            </a:pPr>
            <a:r>
              <a:rPr sz="6900">
                <a:solidFill>
                  <a:srgbClr val="F0BF00"/>
                </a:solidFill>
                <a:latin typeface="SignPainter-HouseScript"/>
                <a:ea typeface="SignPainter-HouseScript"/>
                <a:cs typeface="SignPainter-HouseScript"/>
                <a:sym typeface="SignPainter-HouseScript"/>
              </a:rPr>
              <a:t>Fran Bilas</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0BF00"/>
        </a:solidFill>
      </p:bgPr>
    </p:bg>
    <p:spTree>
      <p:nvGrpSpPr>
        <p:cNvPr id="1" name=""/>
        <p:cNvGrpSpPr/>
        <p:nvPr/>
      </p:nvGrpSpPr>
      <p:grpSpPr>
        <a:xfrm>
          <a:off x="0" y="0"/>
          <a:ext cx="0" cy="0"/>
          <a:chOff x="0" y="0"/>
          <a:chExt cx="0" cy="0"/>
        </a:xfrm>
      </p:grpSpPr>
      <p:pic>
        <p:nvPicPr>
          <p:cNvPr id="108" name="1952_hopper-grace_large.jpg"/>
          <p:cNvPicPr/>
          <p:nvPr/>
        </p:nvPicPr>
        <p:blipFill>
          <a:blip r:embed="rId3">
            <a:extLst/>
          </a:blip>
          <a:stretch>
            <a:fillRect/>
          </a:stretch>
        </p:blipFill>
        <p:spPr>
          <a:xfrm>
            <a:off x="2593141" y="0"/>
            <a:ext cx="7818518" cy="9753601"/>
          </a:xfrm>
          <a:prstGeom prst="rect">
            <a:avLst/>
          </a:prstGeom>
          <a:ln w="12700">
            <a:miter lim="400000"/>
          </a:ln>
        </p:spPr>
      </p:pic>
      <p:sp>
        <p:nvSpPr>
          <p:cNvPr id="109" name="Shape 109"/>
          <p:cNvSpPr/>
          <p:nvPr/>
        </p:nvSpPr>
        <p:spPr>
          <a:xfrm>
            <a:off x="2670073" y="8594761"/>
            <a:ext cx="3927082" cy="8929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6900">
                <a:solidFill>
                  <a:srgbClr val="F0BF00"/>
                </a:solidFill>
                <a:latin typeface="SignPainter-HouseScript"/>
                <a:ea typeface="SignPainter-HouseScript"/>
                <a:cs typeface="SignPainter-HouseScript"/>
                <a:sym typeface="SignPainter-HouseScript"/>
              </a:defRPr>
            </a:lvl1pPr>
          </a:lstStyle>
          <a:p>
            <a:pPr lvl="0">
              <a:defRPr sz="1800">
                <a:solidFill>
                  <a:srgbClr val="000000"/>
                </a:solidFill>
              </a:defRPr>
            </a:pPr>
            <a:r>
              <a:rPr sz="6900">
                <a:solidFill>
                  <a:srgbClr val="F0BF00"/>
                </a:solidFill>
              </a:rPr>
              <a:t>Grace Hopper</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title"/>
          </p:nvPr>
        </p:nvSpPr>
        <p:spPr>
          <a:xfrm>
            <a:off x="1871127" y="3481093"/>
            <a:ext cx="9262546" cy="2375384"/>
          </a:xfrm>
          <a:prstGeom prst="rect">
            <a:avLst/>
          </a:prstGeom>
        </p:spPr>
        <p:txBody>
          <a:bodyPr/>
          <a:lstStyle>
            <a:lvl1pPr defTabSz="467359">
              <a:defRPr sz="11760"/>
            </a:lvl1pPr>
          </a:lstStyle>
          <a:p>
            <a:pPr lvl="0">
              <a:defRPr sz="1800">
                <a:solidFill>
                  <a:srgbClr val="000000"/>
                </a:solidFill>
              </a:defRPr>
            </a:pPr>
            <a:r>
              <a:rPr sz="11760">
                <a:solidFill>
                  <a:srgbClr val="F0BF00"/>
                </a:solidFill>
              </a:rPr>
              <a:t>Programming</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title"/>
          </p:nvPr>
        </p:nvSpPr>
        <p:spPr>
          <a:xfrm>
            <a:off x="1871127" y="3481093"/>
            <a:ext cx="9262546" cy="2375384"/>
          </a:xfrm>
          <a:prstGeom prst="rect">
            <a:avLst/>
          </a:prstGeom>
        </p:spPr>
        <p:txBody>
          <a:bodyPr/>
          <a:lstStyle>
            <a:lvl1pPr defTabSz="303783">
              <a:defRPr sz="7643"/>
            </a:lvl1pPr>
          </a:lstStyle>
          <a:p>
            <a:pPr lvl="0">
              <a:defRPr sz="1800">
                <a:solidFill>
                  <a:srgbClr val="000000"/>
                </a:solidFill>
              </a:defRPr>
            </a:pPr>
            <a:r>
              <a:rPr sz="7643">
                <a:solidFill>
                  <a:srgbClr val="F0BF00"/>
                </a:solidFill>
              </a:rPr>
              <a:t>Write programs that run on a web browser</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title"/>
          </p:nvPr>
        </p:nvSpPr>
        <p:spPr>
          <a:xfrm>
            <a:off x="1871127" y="1538827"/>
            <a:ext cx="9262546" cy="2375383"/>
          </a:xfrm>
          <a:prstGeom prst="rect">
            <a:avLst/>
          </a:prstGeom>
        </p:spPr>
        <p:txBody>
          <a:bodyPr/>
          <a:lstStyle>
            <a:lvl1pPr defTabSz="373887">
              <a:defRPr sz="9407"/>
            </a:lvl1pPr>
          </a:lstStyle>
          <a:p>
            <a:pPr lvl="0">
              <a:defRPr sz="1800">
                <a:solidFill>
                  <a:srgbClr val="000000"/>
                </a:solidFill>
              </a:defRPr>
            </a:pPr>
            <a:r>
              <a:rPr sz="9407">
                <a:solidFill>
                  <a:srgbClr val="F0BF00"/>
                </a:solidFill>
              </a:rPr>
              <a:t>AWESOME GAME</a:t>
            </a:r>
          </a:p>
        </p:txBody>
      </p:sp>
      <p:pic>
        <p:nvPicPr>
          <p:cNvPr id="122" name="Captura de Tela 2015-04-18 às 11.17.08.png"/>
          <p:cNvPicPr/>
          <p:nvPr/>
        </p:nvPicPr>
        <p:blipFill>
          <a:blip r:embed="rId3">
            <a:extLst/>
          </a:blip>
          <a:stretch>
            <a:fillRect/>
          </a:stretch>
        </p:blipFill>
        <p:spPr>
          <a:xfrm>
            <a:off x="742950" y="4654870"/>
            <a:ext cx="11518900" cy="4749801"/>
          </a:xfrm>
          <a:prstGeom prst="rect">
            <a:avLst/>
          </a:prstGeom>
          <a:ln w="12700">
            <a:miter lim="400000"/>
          </a:ln>
        </p:spPr>
      </p:pic>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Tools</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ph type="title"/>
          </p:nvPr>
        </p:nvSpPr>
        <p:spPr>
          <a:prstGeom prst="rect">
            <a:avLst/>
          </a:prstGeom>
        </p:spPr>
        <p:txBody>
          <a:bodyPr/>
          <a:lstStyle/>
          <a:p>
            <a:pPr lvl="0"/>
          </a:p>
        </p:txBody>
      </p:sp>
      <p:sp>
        <p:nvSpPr>
          <p:cNvPr id="50" name="Shape 50"/>
          <p:cNvSpPr/>
          <p:nvPr>
            <p:ph type="body" idx="1"/>
          </p:nvPr>
        </p:nvSpPr>
        <p:spPr>
          <a:prstGeom prst="rect">
            <a:avLst/>
          </a:prstGeom>
        </p:spPr>
        <p:txBody>
          <a:bodyPr/>
          <a:lstStyle/>
          <a:p>
            <a:pPr lvl="0"/>
          </a:p>
        </p:txBody>
      </p:sp>
      <p:pic>
        <p:nvPicPr>
          <p:cNvPr id="51" name="giphy.gif"/>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8211" y="1360281"/>
            <a:ext cx="12928378" cy="7033038"/>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5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1"/>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JavaScript</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A browser</a:t>
            </a: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Questions?</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161488" y="3481093"/>
            <a:ext cx="12681823" cy="2375384"/>
          </a:xfrm>
          <a:prstGeom prst="rect">
            <a:avLst/>
          </a:prstGeom>
        </p:spPr>
        <p:txBody>
          <a:bodyPr/>
          <a:lstStyle>
            <a:lvl1pPr>
              <a:defRPr sz="7400">
                <a:latin typeface="Outage"/>
                <a:ea typeface="Outage"/>
                <a:cs typeface="Outage"/>
                <a:sym typeface="Outage"/>
                <a:hlinkClick r:id="rId3" invalidUrl="" action="" tgtFrame="" tooltip="" history="1" highlightClick="0" endSnd="0"/>
              </a:defRPr>
            </a:lvl1pPr>
          </a:lstStyle>
          <a:p>
            <a:pPr lvl="0">
              <a:defRPr sz="1800">
                <a:solidFill>
                  <a:srgbClr val="000000"/>
                </a:solidFill>
              </a:defRPr>
            </a:pPr>
            <a:r>
              <a:rPr sz="7400">
                <a:solidFill>
                  <a:srgbClr val="F0BF00"/>
                </a:solidFill>
                <a:hlinkClick r:id="rId3" invalidUrl="" action="" tgtFrame="" tooltip="" history="1" highlightClick="0" endSnd="0"/>
              </a:rPr>
              <a:t>http://bit.ly/wil_duck</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xfrm>
            <a:off x="1871127" y="579032"/>
            <a:ext cx="9262546" cy="8595536"/>
          </a:xfrm>
          <a:prstGeom prst="rect">
            <a:avLst/>
          </a:prstGeom>
        </p:spPr>
        <p:txBody>
          <a:bodyPr/>
          <a:lstStyle/>
          <a:p>
            <a:pPr lvl="0" defTabSz="537463">
              <a:defRPr sz="1800">
                <a:solidFill>
                  <a:srgbClr val="000000"/>
                </a:solidFill>
              </a:defRPr>
            </a:pPr>
            <a:r>
              <a:rPr sz="13524">
                <a:solidFill>
                  <a:srgbClr val="F0BF00"/>
                </a:solidFill>
              </a:rPr>
              <a:t>Tags!</a:t>
            </a:r>
            <a:br>
              <a:rPr sz="13524">
                <a:solidFill>
                  <a:srgbClr val="F0BF00"/>
                </a:solidFill>
              </a:rPr>
            </a:br>
            <a:endParaRPr sz="13524">
              <a:solidFill>
                <a:srgbClr val="F0BF00"/>
              </a:solidFill>
            </a:endParaRPr>
          </a:p>
          <a:p>
            <a:pPr lvl="0" defTabSz="537463">
              <a:defRPr sz="1800">
                <a:solidFill>
                  <a:srgbClr val="000000"/>
                </a:solidFill>
              </a:defRPr>
            </a:pPr>
            <a:r>
              <a:rPr sz="7360">
                <a:solidFill>
                  <a:srgbClr val="F0BF00"/>
                </a:solidFill>
                <a:latin typeface="Menlo"/>
                <a:ea typeface="Menlo"/>
                <a:cs typeface="Menlo"/>
                <a:sym typeface="Menlo"/>
              </a:rPr>
              <a:t>&lt;canvas&gt;</a:t>
            </a:r>
            <a:br>
              <a:rPr sz="7360">
                <a:solidFill>
                  <a:srgbClr val="F0BF00"/>
                </a:solidFill>
                <a:latin typeface="Menlo"/>
                <a:ea typeface="Menlo"/>
                <a:cs typeface="Menlo"/>
                <a:sym typeface="Menlo"/>
              </a:rPr>
            </a:br>
            <a:r>
              <a:rPr sz="7360">
                <a:solidFill>
                  <a:srgbClr val="F0BF00"/>
                </a:solidFill>
                <a:latin typeface="Menlo"/>
                <a:ea typeface="Menlo"/>
                <a:cs typeface="Menlo"/>
                <a:sym typeface="Menlo"/>
              </a:rPr>
              <a:t>&lt;/canvas&gt;</a:t>
            </a:r>
            <a:endParaRPr sz="7360">
              <a:solidFill>
                <a:srgbClr val="F0BF00"/>
              </a:solidFill>
              <a:latin typeface="Menlo"/>
              <a:ea typeface="Menlo"/>
              <a:cs typeface="Menlo"/>
              <a:sym typeface="Menlo"/>
            </a:endParaRPr>
          </a:p>
          <a:p>
            <a:pPr lvl="0" defTabSz="537463">
              <a:defRPr sz="1800">
                <a:solidFill>
                  <a:srgbClr val="000000"/>
                </a:solidFill>
              </a:defRPr>
            </a:pPr>
            <a:r>
              <a:rPr sz="7360">
                <a:solidFill>
                  <a:srgbClr val="F0BF00"/>
                </a:solidFill>
                <a:latin typeface="Menlo"/>
                <a:ea typeface="Menlo"/>
                <a:cs typeface="Menlo"/>
                <a:sym typeface="Menlo"/>
              </a:rPr>
              <a:t>&lt;script&gt;</a:t>
            </a:r>
            <a:endParaRPr sz="7360">
              <a:solidFill>
                <a:srgbClr val="F0BF00"/>
              </a:solidFill>
              <a:latin typeface="Menlo"/>
              <a:ea typeface="Menlo"/>
              <a:cs typeface="Menlo"/>
              <a:sym typeface="Menlo"/>
            </a:endParaRPr>
          </a:p>
          <a:p>
            <a:pPr lvl="0" defTabSz="537463">
              <a:defRPr sz="1800">
                <a:solidFill>
                  <a:srgbClr val="000000"/>
                </a:solidFill>
              </a:defRPr>
            </a:pPr>
            <a:r>
              <a:rPr sz="7360">
                <a:solidFill>
                  <a:srgbClr val="F0BF00"/>
                </a:solidFill>
                <a:latin typeface="Menlo"/>
                <a:ea typeface="Menlo"/>
                <a:cs typeface="Menlo"/>
                <a:sym typeface="Menlo"/>
              </a:rPr>
              <a:t>&lt;/script&gt;</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xfrm>
            <a:off x="439946" y="1163307"/>
            <a:ext cx="11905352" cy="7426986"/>
          </a:xfrm>
          <a:prstGeom prst="rect">
            <a:avLst/>
          </a:prstGeom>
        </p:spPr>
        <p:txBody>
          <a:bodyPr/>
          <a:lstStyle/>
          <a:p>
            <a:pPr lvl="0" defTabSz="554990">
              <a:defRPr sz="1800">
                <a:solidFill>
                  <a:srgbClr val="000000"/>
                </a:solidFill>
              </a:defRPr>
            </a:pPr>
            <a:r>
              <a:rPr sz="13964">
                <a:solidFill>
                  <a:srgbClr val="F0BF00"/>
                </a:solidFill>
              </a:rPr>
              <a:t>Comments</a:t>
            </a:r>
            <a:endParaRPr sz="13964">
              <a:solidFill>
                <a:srgbClr val="F0BF00"/>
              </a:solidFill>
            </a:endParaRPr>
          </a:p>
          <a:p>
            <a:pPr lvl="0" defTabSz="554990">
              <a:defRPr sz="1800">
                <a:solidFill>
                  <a:srgbClr val="000000"/>
                </a:solidFill>
              </a:defRPr>
            </a:pPr>
            <a:endParaRPr sz="13964">
              <a:solidFill>
                <a:srgbClr val="F0BF00"/>
              </a:solidFill>
            </a:endParaRPr>
          </a:p>
          <a:p>
            <a:pPr lvl="0" defTabSz="554990">
              <a:defRPr sz="1800">
                <a:solidFill>
                  <a:srgbClr val="000000"/>
                </a:solidFill>
              </a:defRPr>
            </a:pPr>
            <a:endParaRPr sz="6744">
              <a:solidFill>
                <a:srgbClr val="F0BF00"/>
              </a:solidFill>
            </a:endParaRPr>
          </a:p>
          <a:p>
            <a:pPr lvl="0" defTabSz="554990">
              <a:defRPr sz="1800">
                <a:solidFill>
                  <a:srgbClr val="000000"/>
                </a:solidFill>
              </a:defRPr>
            </a:pPr>
            <a:r>
              <a:rPr sz="6744">
                <a:solidFill>
                  <a:srgbClr val="F0BF00"/>
                </a:solidFill>
                <a:latin typeface="Menlo"/>
                <a:ea typeface="Menlo"/>
                <a:cs typeface="Menlo"/>
                <a:sym typeface="Menlo"/>
              </a:rPr>
              <a:t>//This is not processed</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xfrm>
            <a:off x="439946" y="1163307"/>
            <a:ext cx="11905352" cy="7426986"/>
          </a:xfrm>
          <a:prstGeom prst="rect">
            <a:avLst/>
          </a:prstGeom>
        </p:spPr>
        <p:txBody>
          <a:bodyPr/>
          <a:lstStyle/>
          <a:p>
            <a:pPr lvl="0">
              <a:defRPr sz="1800">
                <a:solidFill>
                  <a:srgbClr val="000000"/>
                </a:solidFill>
              </a:defRPr>
            </a:pPr>
            <a:r>
              <a:rPr sz="14700">
                <a:solidFill>
                  <a:srgbClr val="F0BF00"/>
                </a:solidFill>
              </a:rPr>
              <a:t>Variables</a:t>
            </a:r>
            <a:endParaRPr sz="14700">
              <a:solidFill>
                <a:srgbClr val="F0BF00"/>
              </a:solidFill>
            </a:endParaRPr>
          </a:p>
          <a:p>
            <a:pPr lvl="0">
              <a:defRPr sz="1800">
                <a:solidFill>
                  <a:srgbClr val="000000"/>
                </a:solidFill>
              </a:defRPr>
            </a:pPr>
            <a:endParaRPr sz="14700">
              <a:solidFill>
                <a:srgbClr val="F0BF00"/>
              </a:solidFill>
            </a:endParaRPr>
          </a:p>
          <a:p>
            <a:pPr lvl="0">
              <a:defRPr sz="1800">
                <a:solidFill>
                  <a:srgbClr val="000000"/>
                </a:solidFill>
              </a:defRPr>
            </a:pPr>
            <a:endParaRPr sz="7100">
              <a:solidFill>
                <a:srgbClr val="F0BF00"/>
              </a:solidFill>
            </a:endParaRPr>
          </a:p>
          <a:p>
            <a:pPr lvl="0" algn="l">
              <a:defRPr sz="1800">
                <a:solidFill>
                  <a:srgbClr val="000000"/>
                </a:solidFill>
              </a:defRPr>
            </a:pPr>
            <a:r>
              <a:rPr sz="5000">
                <a:solidFill>
                  <a:srgbClr val="F0BF00"/>
                </a:solidFill>
                <a:latin typeface="Menlo"/>
                <a:ea typeface="Menlo"/>
                <a:cs typeface="Menlo"/>
                <a:sym typeface="Menlo"/>
              </a:rPr>
              <a:t>var my_number = 3;</a:t>
            </a:r>
            <a:endParaRPr sz="5000">
              <a:solidFill>
                <a:srgbClr val="F0BF00"/>
              </a:solidFill>
              <a:latin typeface="Menlo"/>
              <a:ea typeface="Menlo"/>
              <a:cs typeface="Menlo"/>
              <a:sym typeface="Menlo"/>
            </a:endParaRPr>
          </a:p>
          <a:p>
            <a:pPr lvl="0" algn="l">
              <a:defRPr sz="1800">
                <a:solidFill>
                  <a:srgbClr val="000000"/>
                </a:solidFill>
              </a:defRPr>
            </a:pPr>
            <a:r>
              <a:rPr sz="5000">
                <a:solidFill>
                  <a:srgbClr val="F0BF00"/>
                </a:solidFill>
                <a:latin typeface="Menlo"/>
                <a:ea typeface="Menlo"/>
                <a:cs typeface="Menlo"/>
                <a:sym typeface="Menlo"/>
              </a:rPr>
              <a:t>var potato = my_number +3; </a:t>
            </a:r>
            <a:r>
              <a:rPr sz="5000">
                <a:solidFill>
                  <a:srgbClr val="FFFFFF"/>
                </a:solidFill>
                <a:latin typeface="Menlo"/>
                <a:ea typeface="Menlo"/>
                <a:cs typeface="Menlo"/>
                <a:sym typeface="Menlo"/>
              </a:rPr>
              <a:t>—&gt; 8</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Scale</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title"/>
          </p:nvPr>
        </p:nvSpPr>
        <p:spPr>
          <a:xfrm>
            <a:off x="439946" y="603677"/>
            <a:ext cx="11905352" cy="8546246"/>
          </a:xfrm>
          <a:prstGeom prst="rect">
            <a:avLst/>
          </a:prstGeom>
        </p:spPr>
        <p:txBody>
          <a:bodyPr/>
          <a:lstStyle/>
          <a:p>
            <a:pPr lvl="0" defTabSz="373887">
              <a:defRPr sz="1800">
                <a:solidFill>
                  <a:srgbClr val="000000"/>
                </a:solidFill>
              </a:defRPr>
            </a:pPr>
            <a:r>
              <a:rPr sz="9407">
                <a:solidFill>
                  <a:srgbClr val="F0BF00"/>
                </a:solidFill>
              </a:rPr>
              <a:t>Arrays</a:t>
            </a:r>
            <a:endParaRPr sz="9407">
              <a:solidFill>
                <a:srgbClr val="F0BF00"/>
              </a:solidFill>
            </a:endParaRPr>
          </a:p>
          <a:p>
            <a:pPr lvl="0" defTabSz="373887">
              <a:defRPr sz="1800">
                <a:solidFill>
                  <a:srgbClr val="000000"/>
                </a:solidFill>
              </a:defRPr>
            </a:pPr>
            <a:endParaRPr sz="4736">
              <a:solidFill>
                <a:srgbClr val="F0BF00"/>
              </a:solidFill>
            </a:endParaRPr>
          </a:p>
          <a:p>
            <a:pPr lvl="0" algn="l" defTabSz="373887">
              <a:defRPr sz="1800">
                <a:solidFill>
                  <a:srgbClr val="000000"/>
                </a:solidFill>
              </a:defRPr>
            </a:pPr>
            <a:r>
              <a:rPr sz="4736">
                <a:solidFill>
                  <a:srgbClr val="F0BF00"/>
                </a:solidFill>
                <a:latin typeface="Menlo"/>
                <a:ea typeface="Menlo"/>
                <a:cs typeface="Menlo"/>
                <a:sym typeface="Menlo"/>
              </a:rPr>
              <a:t>var duck_1 = { … };</a:t>
            </a:r>
            <a:endParaRPr sz="4736">
              <a:solidFill>
                <a:srgbClr val="F0BF00"/>
              </a:solidFill>
              <a:latin typeface="Menlo"/>
              <a:ea typeface="Menlo"/>
              <a:cs typeface="Menlo"/>
              <a:sym typeface="Menlo"/>
            </a:endParaRPr>
          </a:p>
          <a:p>
            <a:pPr lvl="0" algn="l" defTabSz="373887">
              <a:defRPr sz="1800">
                <a:solidFill>
                  <a:srgbClr val="000000"/>
                </a:solidFill>
              </a:defRPr>
            </a:pPr>
            <a:r>
              <a:rPr sz="4736">
                <a:solidFill>
                  <a:srgbClr val="F0BF00"/>
                </a:solidFill>
                <a:latin typeface="Menlo"/>
                <a:ea typeface="Menlo"/>
                <a:cs typeface="Menlo"/>
                <a:sym typeface="Menlo"/>
              </a:rPr>
              <a:t>var duck_2 = { … };</a:t>
            </a:r>
            <a:endParaRPr sz="4736">
              <a:solidFill>
                <a:srgbClr val="F0BF00"/>
              </a:solidFill>
              <a:latin typeface="Menlo"/>
              <a:ea typeface="Menlo"/>
              <a:cs typeface="Menlo"/>
              <a:sym typeface="Menlo"/>
            </a:endParaRPr>
          </a:p>
          <a:p>
            <a:pPr lvl="0" algn="l" defTabSz="373887">
              <a:defRPr sz="1800">
                <a:solidFill>
                  <a:srgbClr val="000000"/>
                </a:solidFill>
              </a:defRPr>
            </a:pPr>
            <a:r>
              <a:rPr sz="4736">
                <a:solidFill>
                  <a:srgbClr val="F0BF00"/>
                </a:solidFill>
                <a:latin typeface="Menlo"/>
                <a:ea typeface="Menlo"/>
                <a:cs typeface="Menlo"/>
                <a:sym typeface="Menlo"/>
              </a:rPr>
              <a:t>var duck_3 = { … };</a:t>
            </a:r>
            <a:br>
              <a:rPr sz="4736">
                <a:solidFill>
                  <a:srgbClr val="F0BF00"/>
                </a:solidFill>
                <a:latin typeface="Menlo"/>
                <a:ea typeface="Menlo"/>
                <a:cs typeface="Menlo"/>
                <a:sym typeface="Menlo"/>
              </a:rPr>
            </a:br>
            <a:br>
              <a:rPr sz="4736">
                <a:solidFill>
                  <a:srgbClr val="F0BF00"/>
                </a:solidFill>
                <a:latin typeface="Menlo"/>
                <a:ea typeface="Menlo"/>
                <a:cs typeface="Menlo"/>
                <a:sym typeface="Menlo"/>
              </a:rPr>
            </a:br>
            <a:r>
              <a:rPr sz="4736">
                <a:solidFill>
                  <a:srgbClr val="F0BF00"/>
                </a:solidFill>
                <a:latin typeface="Menlo"/>
                <a:ea typeface="Menlo"/>
                <a:cs typeface="Menlo"/>
                <a:sym typeface="Menlo"/>
              </a:rPr>
              <a:t>var ducks = [ {…}, {…}, {…} ];</a:t>
            </a:r>
            <a:br>
              <a:rPr sz="4736">
                <a:solidFill>
                  <a:srgbClr val="F0BF00"/>
                </a:solidFill>
                <a:latin typeface="Menlo"/>
                <a:ea typeface="Menlo"/>
                <a:cs typeface="Menlo"/>
                <a:sym typeface="Menlo"/>
              </a:rPr>
            </a:br>
            <a:br>
              <a:rPr sz="4736">
                <a:solidFill>
                  <a:srgbClr val="F0BF00"/>
                </a:solidFill>
                <a:latin typeface="Menlo"/>
                <a:ea typeface="Menlo"/>
                <a:cs typeface="Menlo"/>
                <a:sym typeface="Menlo"/>
              </a:rPr>
            </a:br>
            <a:r>
              <a:rPr sz="4736">
                <a:solidFill>
                  <a:srgbClr val="F0BF00"/>
                </a:solidFill>
                <a:latin typeface="Menlo"/>
                <a:ea typeface="Menlo"/>
                <a:cs typeface="Menlo"/>
                <a:sym typeface="Menlo"/>
              </a:rPr>
              <a:t>Ducks[0];</a:t>
            </a:r>
            <a:endParaRPr sz="4736">
              <a:solidFill>
                <a:srgbClr val="F0BF00"/>
              </a:solidFill>
              <a:latin typeface="Menlo"/>
              <a:ea typeface="Menlo"/>
              <a:cs typeface="Menlo"/>
              <a:sym typeface="Menlo"/>
            </a:endParaRPr>
          </a:p>
          <a:p>
            <a:pPr lvl="0" algn="l" defTabSz="373887">
              <a:defRPr sz="1800">
                <a:solidFill>
                  <a:srgbClr val="000000"/>
                </a:solidFill>
              </a:defRPr>
            </a:pPr>
            <a:r>
              <a:rPr sz="4736">
                <a:solidFill>
                  <a:srgbClr val="F0BF00"/>
                </a:solidFill>
                <a:latin typeface="Menlo"/>
                <a:ea typeface="Menlo"/>
                <a:cs typeface="Menlo"/>
                <a:sym typeface="Menlo"/>
              </a:rPr>
              <a:t>Ducks[1];</a:t>
            </a:r>
            <a:br>
              <a:rPr sz="4736">
                <a:solidFill>
                  <a:srgbClr val="F0BF00"/>
                </a:solidFill>
                <a:latin typeface="Menlo"/>
                <a:ea typeface="Menlo"/>
                <a:cs typeface="Menlo"/>
                <a:sym typeface="Menlo"/>
              </a:rPr>
            </a:br>
            <a:r>
              <a:rPr sz="4736">
                <a:solidFill>
                  <a:srgbClr val="FFFFFF"/>
                </a:solidFill>
                <a:latin typeface="Menlo"/>
                <a:ea typeface="Menlo"/>
                <a:cs typeface="Menlo"/>
                <a:sym typeface="Menlo"/>
              </a:rPr>
              <a:t>etc.</a:t>
            </a:r>
          </a:p>
        </p:txBody>
      </p:sp>
      <p:pic>
        <p:nvPicPr>
          <p:cNvPr id="163" name=""/>
          <p:cNvPicPr/>
          <p:nvPr/>
        </p:nvPicPr>
        <p:blipFill>
          <a:blip r:embed="rId3">
            <a:extLst/>
          </a:blip>
          <a:stretch>
            <a:fillRect/>
          </a:stretch>
        </p:blipFill>
        <p:spPr>
          <a:xfrm rot="20661927">
            <a:off x="-194360" y="3878516"/>
            <a:ext cx="7965918" cy="254001"/>
          </a:xfrm>
          <a:prstGeom prst="rect">
            <a:avLst/>
          </a:prstGeom>
        </p:spPr>
      </p:pic>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title"/>
          </p:nvPr>
        </p:nvSpPr>
        <p:spPr>
          <a:xfrm>
            <a:off x="439946" y="1163307"/>
            <a:ext cx="11905352" cy="7426986"/>
          </a:xfrm>
          <a:prstGeom prst="rect">
            <a:avLst/>
          </a:prstGeom>
        </p:spPr>
        <p:txBody>
          <a:bodyPr/>
          <a:lstStyle/>
          <a:p>
            <a:pPr lvl="0">
              <a:defRPr sz="1800">
                <a:solidFill>
                  <a:srgbClr val="000000"/>
                </a:solidFill>
              </a:defRPr>
            </a:pPr>
            <a:r>
              <a:rPr sz="14700">
                <a:solidFill>
                  <a:srgbClr val="F0BF00"/>
                </a:solidFill>
              </a:rPr>
              <a:t>ducks.push();</a:t>
            </a:r>
            <a:endParaRPr sz="14700">
              <a:solidFill>
                <a:srgbClr val="F0BF00"/>
              </a:solidFill>
            </a:endParaRPr>
          </a:p>
          <a:p>
            <a:pPr lvl="0">
              <a:defRPr sz="1800">
                <a:solidFill>
                  <a:srgbClr val="000000"/>
                </a:solidFill>
              </a:defRPr>
            </a:pPr>
            <a:endParaRPr sz="14700">
              <a:solidFill>
                <a:srgbClr val="F0BF00"/>
              </a:solidFill>
            </a:endParaRPr>
          </a:p>
          <a:p>
            <a:pPr lvl="0">
              <a:defRPr sz="1800">
                <a:solidFill>
                  <a:srgbClr val="000000"/>
                </a:solidFill>
              </a:defRPr>
            </a:pPr>
            <a:endParaRPr sz="7100">
              <a:solidFill>
                <a:srgbClr val="F0BF00"/>
              </a:solidFill>
            </a:endParaRPr>
          </a:p>
          <a:p>
            <a:pPr lvl="0">
              <a:defRPr sz="1800">
                <a:solidFill>
                  <a:srgbClr val="000000"/>
                </a:solidFill>
              </a:defRPr>
            </a:pPr>
            <a:r>
              <a:rPr sz="5000">
                <a:solidFill>
                  <a:srgbClr val="F0BF00"/>
                </a:solidFill>
              </a:rPr>
              <a:t>ducks.splice();</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title"/>
          </p:nvPr>
        </p:nvSpPr>
        <p:spPr>
          <a:xfrm>
            <a:off x="1871127" y="3481093"/>
            <a:ext cx="9262546" cy="2375384"/>
          </a:xfrm>
          <a:prstGeom prst="rect">
            <a:avLst/>
          </a:prstGeom>
        </p:spPr>
        <p:txBody>
          <a:bodyPr/>
          <a:lstStyle>
            <a:lvl1pPr defTabSz="408940">
              <a:defRPr sz="10290"/>
            </a:lvl1pPr>
          </a:lstStyle>
          <a:p>
            <a:pPr lvl="0">
              <a:defRPr sz="1800">
                <a:solidFill>
                  <a:srgbClr val="000000"/>
                </a:solidFill>
              </a:defRPr>
            </a:pPr>
            <a:r>
              <a:rPr sz="10290">
                <a:solidFill>
                  <a:srgbClr val="F0BF00"/>
                </a:solidFill>
              </a:rPr>
              <a:t>@twitterhandle</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xfrm>
            <a:off x="439946" y="1163307"/>
            <a:ext cx="11905352" cy="7426986"/>
          </a:xfrm>
          <a:prstGeom prst="rect">
            <a:avLst/>
          </a:prstGeom>
        </p:spPr>
        <p:txBody>
          <a:bodyPr/>
          <a:lstStyle/>
          <a:p>
            <a:pPr lvl="0" defTabSz="408940">
              <a:defRPr sz="1800">
                <a:solidFill>
                  <a:srgbClr val="000000"/>
                </a:solidFill>
              </a:defRPr>
            </a:pPr>
            <a:r>
              <a:rPr sz="10290">
                <a:solidFill>
                  <a:srgbClr val="F0BF00"/>
                </a:solidFill>
              </a:rPr>
              <a:t>Functions</a:t>
            </a:r>
            <a:endParaRPr sz="10290">
              <a:solidFill>
                <a:srgbClr val="F0BF00"/>
              </a:solidFill>
            </a:endParaRPr>
          </a:p>
          <a:p>
            <a:pPr lvl="0" defTabSz="408940">
              <a:defRPr sz="1800">
                <a:solidFill>
                  <a:srgbClr val="000000"/>
                </a:solidFill>
              </a:defRPr>
            </a:pPr>
            <a:endParaRPr sz="4970">
              <a:solidFill>
                <a:srgbClr val="F0BF00"/>
              </a:solidFill>
            </a:endParaRPr>
          </a:p>
          <a:p>
            <a:pPr lvl="0" algn="l" defTabSz="408940">
              <a:defRPr sz="1800">
                <a:solidFill>
                  <a:srgbClr val="000000"/>
                </a:solidFill>
              </a:defRPr>
            </a:pPr>
            <a:r>
              <a:rPr sz="4830">
                <a:solidFill>
                  <a:srgbClr val="F0BF00"/>
                </a:solidFill>
                <a:latin typeface="Menlo"/>
                <a:ea typeface="Menlo"/>
                <a:cs typeface="Menlo"/>
                <a:sym typeface="Menlo"/>
              </a:rPr>
              <a:t>function x (param){</a:t>
            </a:r>
            <a:endParaRPr sz="4830">
              <a:solidFill>
                <a:srgbClr val="F0BF00"/>
              </a:solidFill>
              <a:latin typeface="Menlo"/>
              <a:ea typeface="Menlo"/>
              <a:cs typeface="Menlo"/>
              <a:sym typeface="Menlo"/>
            </a:endParaRPr>
          </a:p>
          <a:p>
            <a:pPr lvl="3" indent="480059" algn="l" defTabSz="408940">
              <a:defRPr sz="1800"/>
            </a:pPr>
            <a:r>
              <a:rPr sz="4830">
                <a:solidFill>
                  <a:srgbClr val="F0BF00"/>
                </a:solidFill>
                <a:latin typeface="Menlo"/>
                <a:ea typeface="Menlo"/>
                <a:cs typeface="Menlo"/>
                <a:sym typeface="Menlo"/>
              </a:rPr>
              <a:t>//code</a:t>
            </a:r>
            <a:endParaRPr sz="4830">
              <a:solidFill>
                <a:srgbClr val="F0BF00"/>
              </a:solidFill>
              <a:latin typeface="Menlo"/>
              <a:ea typeface="Menlo"/>
              <a:cs typeface="Menlo"/>
              <a:sym typeface="Menlo"/>
            </a:endParaRPr>
          </a:p>
          <a:p>
            <a:pPr lvl="0" algn="l" defTabSz="408940">
              <a:defRPr sz="1800">
                <a:solidFill>
                  <a:srgbClr val="000000"/>
                </a:solidFill>
              </a:defRPr>
            </a:pPr>
            <a:r>
              <a:rPr sz="4830">
                <a:solidFill>
                  <a:srgbClr val="F0BF00"/>
                </a:solidFill>
                <a:latin typeface="Menlo"/>
                <a:ea typeface="Menlo"/>
                <a:cs typeface="Menlo"/>
                <a:sym typeface="Menlo"/>
              </a:rPr>
              <a:t>}</a:t>
            </a:r>
            <a:endParaRPr sz="4830">
              <a:solidFill>
                <a:srgbClr val="F0BF00"/>
              </a:solidFill>
              <a:latin typeface="Menlo"/>
              <a:ea typeface="Menlo"/>
              <a:cs typeface="Menlo"/>
              <a:sym typeface="Menlo"/>
            </a:endParaRPr>
          </a:p>
          <a:p>
            <a:pPr lvl="0" algn="l" defTabSz="408940">
              <a:defRPr sz="1800">
                <a:solidFill>
                  <a:srgbClr val="000000"/>
                </a:solidFill>
              </a:defRPr>
            </a:pPr>
            <a:endParaRPr sz="4830">
              <a:solidFill>
                <a:srgbClr val="F0BF00"/>
              </a:solidFill>
              <a:latin typeface="Menlo"/>
              <a:ea typeface="Menlo"/>
              <a:cs typeface="Menlo"/>
              <a:sym typeface="Menlo"/>
            </a:endParaRPr>
          </a:p>
          <a:p>
            <a:pPr lvl="0" algn="l" defTabSz="408940">
              <a:defRPr sz="1800">
                <a:solidFill>
                  <a:srgbClr val="000000"/>
                </a:solidFill>
              </a:defRPr>
            </a:pPr>
            <a:r>
              <a:rPr sz="4830">
                <a:solidFill>
                  <a:srgbClr val="F0BF00"/>
                </a:solidFill>
                <a:latin typeface="Menlo"/>
                <a:ea typeface="Menlo"/>
                <a:cs typeface="Menlo"/>
                <a:sym typeface="Menlo"/>
              </a:rPr>
              <a:t>var x = function (param){</a:t>
            </a:r>
            <a:endParaRPr sz="4830">
              <a:solidFill>
                <a:srgbClr val="F0BF00"/>
              </a:solidFill>
              <a:latin typeface="Menlo"/>
              <a:ea typeface="Menlo"/>
              <a:cs typeface="Menlo"/>
              <a:sym typeface="Menlo"/>
            </a:endParaRPr>
          </a:p>
          <a:p>
            <a:pPr lvl="0" algn="l" defTabSz="408940">
              <a:defRPr sz="1800">
                <a:solidFill>
                  <a:srgbClr val="000000"/>
                </a:solidFill>
              </a:defRPr>
            </a:pPr>
            <a:r>
              <a:rPr sz="4830">
                <a:solidFill>
                  <a:srgbClr val="F0BF00"/>
                </a:solidFill>
                <a:latin typeface="Menlo"/>
                <a:ea typeface="Menlo"/>
                <a:cs typeface="Menlo"/>
                <a:sym typeface="Menlo"/>
              </a:rPr>
              <a:t>   //code</a:t>
            </a:r>
            <a:endParaRPr sz="4830">
              <a:solidFill>
                <a:srgbClr val="F0BF00"/>
              </a:solidFill>
              <a:latin typeface="Menlo"/>
              <a:ea typeface="Menlo"/>
              <a:cs typeface="Menlo"/>
              <a:sym typeface="Menlo"/>
            </a:endParaRPr>
          </a:p>
          <a:p>
            <a:pPr lvl="0" algn="l" defTabSz="408940">
              <a:defRPr sz="1800">
                <a:solidFill>
                  <a:srgbClr val="000000"/>
                </a:solidFill>
              </a:defRPr>
            </a:pPr>
            <a:r>
              <a:rPr sz="4830">
                <a:solidFill>
                  <a:srgbClr val="F0BF00"/>
                </a:solidFill>
                <a:latin typeface="Menlo"/>
                <a:ea typeface="Menlo"/>
                <a:cs typeface="Menlo"/>
                <a:sym typeface="Menlo"/>
              </a:rPr>
              <a:t>}</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1871127" y="3481093"/>
            <a:ext cx="9262546" cy="2375384"/>
          </a:xfrm>
          <a:prstGeom prst="rect">
            <a:avLst/>
          </a:prstGeom>
        </p:spPr>
        <p:txBody>
          <a:bodyPr/>
          <a:lstStyle>
            <a:lvl1pPr defTabSz="508254">
              <a:defRPr sz="12789"/>
            </a:lvl1pPr>
          </a:lstStyle>
          <a:p>
            <a:pPr lvl="0">
              <a:defRPr sz="1800">
                <a:solidFill>
                  <a:srgbClr val="000000"/>
                </a:solidFill>
              </a:defRPr>
            </a:pPr>
            <a:r>
              <a:rPr sz="12789">
                <a:solidFill>
                  <a:srgbClr val="F0BF00"/>
                </a:solidFill>
              </a:rPr>
              <a:t>duck.move();</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xfrm>
            <a:off x="439946" y="1163307"/>
            <a:ext cx="11905352" cy="7426986"/>
          </a:xfrm>
          <a:prstGeom prst="rect">
            <a:avLst/>
          </a:prstGeom>
        </p:spPr>
        <p:txBody>
          <a:bodyPr/>
          <a:lstStyle/>
          <a:p>
            <a:pPr lvl="0" defTabSz="368045">
              <a:defRPr sz="1800">
                <a:solidFill>
                  <a:srgbClr val="000000"/>
                </a:solidFill>
              </a:defRPr>
            </a:pPr>
            <a:r>
              <a:rPr sz="9261">
                <a:solidFill>
                  <a:srgbClr val="F0BF00"/>
                </a:solidFill>
              </a:rPr>
              <a:t>Conditions</a:t>
            </a:r>
            <a:endParaRPr sz="9261">
              <a:solidFill>
                <a:srgbClr val="F0BF00"/>
              </a:solidFill>
            </a:endParaRPr>
          </a:p>
          <a:p>
            <a:pPr lvl="0" defTabSz="368045">
              <a:defRPr sz="1800">
                <a:solidFill>
                  <a:srgbClr val="000000"/>
                </a:solidFill>
              </a:defRPr>
            </a:pPr>
            <a:endParaRPr sz="4473">
              <a:solidFill>
                <a:srgbClr val="F0BF00"/>
              </a:solidFill>
            </a:endParaRPr>
          </a:p>
          <a:p>
            <a:pPr lvl="0" algn="l" defTabSz="368045">
              <a:defRPr sz="1800">
                <a:solidFill>
                  <a:srgbClr val="000000"/>
                </a:solidFill>
              </a:defRPr>
            </a:pPr>
            <a:r>
              <a:rPr sz="4410">
                <a:solidFill>
                  <a:srgbClr val="F0BF00"/>
                </a:solidFill>
                <a:latin typeface="Menlo"/>
                <a:ea typeface="Menlo"/>
                <a:cs typeface="Menlo"/>
                <a:sym typeface="Menlo"/>
              </a:rPr>
              <a:t>if( expression) {</a:t>
            </a:r>
            <a:endParaRPr sz="4410">
              <a:solidFill>
                <a:srgbClr val="F0BF00"/>
              </a:solidFill>
              <a:latin typeface="Menlo"/>
              <a:ea typeface="Menlo"/>
              <a:cs typeface="Menlo"/>
              <a:sym typeface="Menlo"/>
            </a:endParaRPr>
          </a:p>
          <a:p>
            <a:pPr lvl="4" indent="576072" algn="l" defTabSz="368045">
              <a:defRPr sz="1800"/>
            </a:pPr>
            <a:r>
              <a:rPr sz="4410">
                <a:solidFill>
                  <a:srgbClr val="F0BF00"/>
                </a:solidFill>
                <a:latin typeface="Menlo"/>
                <a:ea typeface="Menlo"/>
                <a:cs typeface="Menlo"/>
                <a:sym typeface="Menlo"/>
              </a:rPr>
              <a:t>// Run code in here if exp </a:t>
            </a:r>
            <a:endParaRPr sz="4410">
              <a:solidFill>
                <a:srgbClr val="F0BF00"/>
              </a:solidFill>
              <a:latin typeface="Menlo"/>
              <a:ea typeface="Menlo"/>
              <a:cs typeface="Menlo"/>
              <a:sym typeface="Menlo"/>
            </a:endParaRPr>
          </a:p>
          <a:p>
            <a:pPr lvl="4" indent="576072" algn="l" defTabSz="368045">
              <a:defRPr sz="1800"/>
            </a:pPr>
            <a:r>
              <a:rPr sz="4410">
                <a:solidFill>
                  <a:srgbClr val="F0BF00"/>
                </a:solidFill>
                <a:latin typeface="Menlo"/>
                <a:ea typeface="Menlo"/>
                <a:cs typeface="Menlo"/>
                <a:sym typeface="Menlo"/>
              </a:rPr>
              <a:t>// is true</a:t>
            </a:r>
            <a:endParaRPr sz="4410">
              <a:solidFill>
                <a:srgbClr val="F0BF00"/>
              </a:solidFill>
              <a:latin typeface="Menlo"/>
              <a:ea typeface="Menlo"/>
              <a:cs typeface="Menlo"/>
              <a:sym typeface="Menlo"/>
            </a:endParaRPr>
          </a:p>
          <a:p>
            <a:pPr lvl="0" algn="l" defTabSz="368045">
              <a:defRPr sz="1800">
                <a:solidFill>
                  <a:srgbClr val="000000"/>
                </a:solidFill>
              </a:defRPr>
            </a:pPr>
            <a:r>
              <a:rPr sz="4410">
                <a:solidFill>
                  <a:srgbClr val="F0BF00"/>
                </a:solidFill>
                <a:latin typeface="Menlo"/>
                <a:ea typeface="Menlo"/>
                <a:cs typeface="Menlo"/>
                <a:sym typeface="Menlo"/>
              </a:rPr>
              <a:t>}</a:t>
            </a:r>
            <a:endParaRPr sz="4410">
              <a:solidFill>
                <a:srgbClr val="F0BF00"/>
              </a:solidFill>
              <a:latin typeface="Menlo"/>
              <a:ea typeface="Menlo"/>
              <a:cs typeface="Menlo"/>
              <a:sym typeface="Menlo"/>
            </a:endParaRPr>
          </a:p>
          <a:p>
            <a:pPr lvl="0" algn="l" defTabSz="368045">
              <a:defRPr sz="1800">
                <a:solidFill>
                  <a:srgbClr val="000000"/>
                </a:solidFill>
              </a:defRPr>
            </a:pPr>
            <a:r>
              <a:rPr sz="4410">
                <a:solidFill>
                  <a:srgbClr val="F0BF00"/>
                </a:solidFill>
                <a:latin typeface="Menlo"/>
                <a:ea typeface="Menlo"/>
                <a:cs typeface="Menlo"/>
                <a:sym typeface="Menlo"/>
              </a:rPr>
              <a:t>else {</a:t>
            </a:r>
            <a:endParaRPr sz="4410">
              <a:solidFill>
                <a:srgbClr val="F0BF00"/>
              </a:solidFill>
              <a:latin typeface="Menlo"/>
              <a:ea typeface="Menlo"/>
              <a:cs typeface="Menlo"/>
              <a:sym typeface="Menlo"/>
            </a:endParaRPr>
          </a:p>
          <a:p>
            <a:pPr lvl="0" algn="l" defTabSz="368045">
              <a:defRPr sz="1800">
                <a:solidFill>
                  <a:srgbClr val="000000"/>
                </a:solidFill>
              </a:defRPr>
            </a:pPr>
            <a:r>
              <a:rPr sz="4410">
                <a:solidFill>
                  <a:srgbClr val="F0BF00"/>
                </a:solidFill>
                <a:latin typeface="Menlo"/>
                <a:ea typeface="Menlo"/>
                <a:cs typeface="Menlo"/>
                <a:sym typeface="Menlo"/>
              </a:rPr>
              <a:t>   // Run what’s in here if it’s</a:t>
            </a:r>
            <a:endParaRPr sz="4410">
              <a:solidFill>
                <a:srgbClr val="F0BF00"/>
              </a:solidFill>
              <a:latin typeface="Menlo"/>
              <a:ea typeface="Menlo"/>
              <a:cs typeface="Menlo"/>
              <a:sym typeface="Menlo"/>
            </a:endParaRPr>
          </a:p>
          <a:p>
            <a:pPr lvl="4" indent="576072" algn="l" defTabSz="368045">
              <a:defRPr sz="1800"/>
            </a:pPr>
            <a:r>
              <a:rPr sz="4410">
                <a:solidFill>
                  <a:srgbClr val="F0BF00"/>
                </a:solidFill>
                <a:latin typeface="Menlo"/>
                <a:ea typeface="Menlo"/>
                <a:cs typeface="Menlo"/>
                <a:sym typeface="Menlo"/>
              </a:rPr>
              <a:t>// false</a:t>
            </a:r>
            <a:endParaRPr sz="4410">
              <a:solidFill>
                <a:srgbClr val="F0BF00"/>
              </a:solidFill>
              <a:latin typeface="Menlo"/>
              <a:ea typeface="Menlo"/>
              <a:cs typeface="Menlo"/>
              <a:sym typeface="Menlo"/>
            </a:endParaRPr>
          </a:p>
          <a:p>
            <a:pPr lvl="0" algn="l" defTabSz="368045">
              <a:defRPr sz="1800">
                <a:solidFill>
                  <a:srgbClr val="000000"/>
                </a:solidFill>
              </a:defRPr>
            </a:pPr>
            <a:r>
              <a:rPr sz="4410">
                <a:solidFill>
                  <a:srgbClr val="F0BF00"/>
                </a:solidFill>
                <a:latin typeface="Menlo"/>
                <a:ea typeface="Menlo"/>
                <a:cs typeface="Menlo"/>
                <a:sym typeface="Menlo"/>
              </a:rPr>
              <a:t>}</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xfrm>
            <a:off x="865265" y="685757"/>
            <a:ext cx="11274270" cy="8633750"/>
          </a:xfrm>
          <a:prstGeom prst="rect">
            <a:avLst/>
          </a:prstGeom>
        </p:spPr>
        <p:txBody>
          <a:bodyPr/>
          <a:lstStyle/>
          <a:p>
            <a:pPr lvl="0" defTabSz="274574">
              <a:defRPr sz="1800">
                <a:solidFill>
                  <a:srgbClr val="000000"/>
                </a:solidFill>
              </a:defRPr>
            </a:pPr>
            <a:r>
              <a:rPr sz="6908">
                <a:solidFill>
                  <a:srgbClr val="F0BF00"/>
                </a:solidFill>
              </a:rPr>
              <a:t>Comparison Operators</a:t>
            </a:r>
            <a:endParaRPr sz="6908">
              <a:solidFill>
                <a:srgbClr val="F0BF00"/>
              </a:solidFill>
            </a:endParaRPr>
          </a:p>
          <a:p>
            <a:pPr lvl="0" defTabSz="274574">
              <a:defRPr sz="1800">
                <a:solidFill>
                  <a:srgbClr val="000000"/>
                </a:solidFill>
              </a:defRPr>
            </a:pPr>
            <a:endParaRPr sz="3337">
              <a:solidFill>
                <a:srgbClr val="F0BF00"/>
              </a:solidFill>
            </a:endParaRPr>
          </a:p>
          <a:p>
            <a:pPr lvl="0" algn="l" defTabSz="274574">
              <a:defRPr sz="1800">
                <a:solidFill>
                  <a:srgbClr val="000000"/>
                </a:solidFill>
              </a:defRPr>
            </a:pPr>
            <a:r>
              <a:rPr sz="3337">
                <a:solidFill>
                  <a:srgbClr val="F0BF00"/>
                </a:solidFill>
                <a:latin typeface="Menlo"/>
                <a:ea typeface="Menlo"/>
                <a:cs typeface="Menlo"/>
                <a:sym typeface="Menlo"/>
              </a:rPr>
              <a:t>&amp;&amp;      And</a:t>
            </a:r>
            <a:endParaRPr sz="3337">
              <a:solidFill>
                <a:srgbClr val="F0BF00"/>
              </a:solidFill>
              <a:latin typeface="Menlo"/>
              <a:ea typeface="Menlo"/>
              <a:cs typeface="Menlo"/>
              <a:sym typeface="Menlo"/>
            </a:endParaRPr>
          </a:p>
          <a:p>
            <a:pPr lvl="0" algn="l" defTabSz="274574">
              <a:defRPr sz="1800">
                <a:solidFill>
                  <a:srgbClr val="000000"/>
                </a:solidFill>
              </a:defRPr>
            </a:pPr>
            <a:r>
              <a:rPr sz="3337">
                <a:solidFill>
                  <a:srgbClr val="F0BF00"/>
                </a:solidFill>
                <a:latin typeface="Menlo"/>
                <a:ea typeface="Menlo"/>
                <a:cs typeface="Menlo"/>
                <a:sym typeface="Menlo"/>
              </a:rPr>
              <a:t>||      Or</a:t>
            </a:r>
            <a:endParaRPr sz="3337">
              <a:solidFill>
                <a:srgbClr val="F0BF00"/>
              </a:solidFill>
              <a:latin typeface="Menlo"/>
              <a:ea typeface="Menlo"/>
              <a:cs typeface="Menlo"/>
              <a:sym typeface="Menlo"/>
            </a:endParaRPr>
          </a:p>
          <a:p>
            <a:pPr lvl="0" algn="l" defTabSz="274574">
              <a:defRPr sz="1800">
                <a:solidFill>
                  <a:srgbClr val="000000"/>
                </a:solidFill>
              </a:defRPr>
            </a:pPr>
            <a:r>
              <a:rPr sz="3337">
                <a:solidFill>
                  <a:srgbClr val="F0BF00"/>
                </a:solidFill>
                <a:latin typeface="Menlo"/>
                <a:ea typeface="Menlo"/>
                <a:cs typeface="Menlo"/>
                <a:sym typeface="Menlo"/>
              </a:rPr>
              <a:t>==      Equal</a:t>
            </a:r>
            <a:endParaRPr sz="3337">
              <a:solidFill>
                <a:srgbClr val="F0BF00"/>
              </a:solidFill>
              <a:latin typeface="Menlo"/>
              <a:ea typeface="Menlo"/>
              <a:cs typeface="Menlo"/>
              <a:sym typeface="Menlo"/>
            </a:endParaRPr>
          </a:p>
          <a:p>
            <a:pPr lvl="0" algn="l" defTabSz="274574">
              <a:defRPr sz="1800">
                <a:solidFill>
                  <a:srgbClr val="000000"/>
                </a:solidFill>
              </a:defRPr>
            </a:pPr>
            <a:r>
              <a:rPr sz="3337">
                <a:solidFill>
                  <a:srgbClr val="F0BF00"/>
                </a:solidFill>
                <a:latin typeface="Menlo"/>
                <a:ea typeface="Menlo"/>
                <a:cs typeface="Menlo"/>
                <a:sym typeface="Menlo"/>
              </a:rPr>
              <a:t>&gt;       Greater than</a:t>
            </a:r>
            <a:endParaRPr sz="3337">
              <a:solidFill>
                <a:srgbClr val="F0BF00"/>
              </a:solidFill>
              <a:latin typeface="Menlo"/>
              <a:ea typeface="Menlo"/>
              <a:cs typeface="Menlo"/>
              <a:sym typeface="Menlo"/>
            </a:endParaRPr>
          </a:p>
          <a:p>
            <a:pPr lvl="0" algn="l" defTabSz="274574">
              <a:defRPr sz="1800">
                <a:solidFill>
                  <a:srgbClr val="000000"/>
                </a:solidFill>
              </a:defRPr>
            </a:pPr>
            <a:r>
              <a:rPr sz="3337">
                <a:solidFill>
                  <a:srgbClr val="F0BF00"/>
                </a:solidFill>
                <a:latin typeface="Menlo"/>
                <a:ea typeface="Menlo"/>
                <a:cs typeface="Menlo"/>
                <a:sym typeface="Menlo"/>
              </a:rPr>
              <a:t>&lt;       Smaller than</a:t>
            </a:r>
            <a:endParaRPr sz="3337">
              <a:solidFill>
                <a:srgbClr val="F0BF00"/>
              </a:solidFill>
              <a:latin typeface="Menlo"/>
              <a:ea typeface="Menlo"/>
              <a:cs typeface="Menlo"/>
              <a:sym typeface="Menlo"/>
            </a:endParaRPr>
          </a:p>
          <a:p>
            <a:pPr lvl="0" algn="l" defTabSz="274574">
              <a:defRPr sz="1800">
                <a:solidFill>
                  <a:srgbClr val="000000"/>
                </a:solidFill>
              </a:defRPr>
            </a:pPr>
            <a:r>
              <a:rPr sz="3337">
                <a:solidFill>
                  <a:srgbClr val="F0BF00"/>
                </a:solidFill>
                <a:latin typeface="Menlo"/>
                <a:ea typeface="Menlo"/>
                <a:cs typeface="Menlo"/>
                <a:sym typeface="Menlo"/>
              </a:rPr>
              <a:t>&gt;=      Greater or equal than</a:t>
            </a:r>
            <a:endParaRPr sz="3337">
              <a:solidFill>
                <a:srgbClr val="F0BF00"/>
              </a:solidFill>
              <a:latin typeface="Menlo"/>
              <a:ea typeface="Menlo"/>
              <a:cs typeface="Menlo"/>
              <a:sym typeface="Menlo"/>
            </a:endParaRPr>
          </a:p>
          <a:p>
            <a:pPr lvl="0" algn="l" defTabSz="274574">
              <a:defRPr sz="1800">
                <a:solidFill>
                  <a:srgbClr val="000000"/>
                </a:solidFill>
              </a:defRPr>
            </a:pPr>
            <a:r>
              <a:rPr sz="3337">
                <a:solidFill>
                  <a:srgbClr val="F0BF00"/>
                </a:solidFill>
                <a:latin typeface="Menlo"/>
                <a:ea typeface="Menlo"/>
                <a:cs typeface="Menlo"/>
                <a:sym typeface="Menlo"/>
              </a:rPr>
              <a:t>&lt;=      Smaller or equal than</a:t>
            </a:r>
            <a:endParaRPr sz="3337">
              <a:solidFill>
                <a:srgbClr val="F0BF00"/>
              </a:solidFill>
              <a:latin typeface="Menlo"/>
              <a:ea typeface="Menlo"/>
              <a:cs typeface="Menlo"/>
              <a:sym typeface="Menlo"/>
            </a:endParaRPr>
          </a:p>
          <a:p>
            <a:pPr lvl="0" algn="l" defTabSz="274574">
              <a:defRPr sz="1800">
                <a:solidFill>
                  <a:srgbClr val="000000"/>
                </a:solidFill>
              </a:defRPr>
            </a:pPr>
            <a:endParaRPr sz="3337">
              <a:solidFill>
                <a:srgbClr val="F0BF00"/>
              </a:solidFill>
              <a:latin typeface="Menlo"/>
              <a:ea typeface="Menlo"/>
              <a:cs typeface="Menlo"/>
              <a:sym typeface="Menlo"/>
            </a:endParaRPr>
          </a:p>
          <a:p>
            <a:pPr lvl="0" algn="l" defTabSz="274574">
              <a:defRPr sz="1800">
                <a:solidFill>
                  <a:srgbClr val="000000"/>
                </a:solidFill>
              </a:defRPr>
            </a:pPr>
            <a:endParaRPr sz="3337">
              <a:solidFill>
                <a:srgbClr val="F0BF00"/>
              </a:solidFill>
              <a:latin typeface="Menlo"/>
              <a:ea typeface="Menlo"/>
              <a:cs typeface="Menlo"/>
              <a:sym typeface="Menlo"/>
            </a:endParaRPr>
          </a:p>
          <a:p>
            <a:pPr lvl="0" algn="l" defTabSz="274574">
              <a:defRPr sz="1800">
                <a:solidFill>
                  <a:srgbClr val="000000"/>
                </a:solidFill>
              </a:defRPr>
            </a:pPr>
            <a:r>
              <a:rPr sz="3337">
                <a:solidFill>
                  <a:srgbClr val="F0BF00"/>
                </a:solidFill>
                <a:latin typeface="Menlo"/>
                <a:ea typeface="Menlo"/>
                <a:cs typeface="Menlo"/>
                <a:sym typeface="Menlo"/>
              </a:rPr>
              <a:t>var x = 5;</a:t>
            </a:r>
            <a:endParaRPr sz="3337">
              <a:solidFill>
                <a:srgbClr val="F0BF00"/>
              </a:solidFill>
              <a:latin typeface="Menlo"/>
              <a:ea typeface="Menlo"/>
              <a:cs typeface="Menlo"/>
              <a:sym typeface="Menlo"/>
            </a:endParaRPr>
          </a:p>
          <a:p>
            <a:pPr lvl="0" algn="l" defTabSz="274574">
              <a:defRPr sz="1800">
                <a:solidFill>
                  <a:srgbClr val="000000"/>
                </a:solidFill>
              </a:defRPr>
            </a:pPr>
            <a:r>
              <a:rPr sz="3337">
                <a:solidFill>
                  <a:srgbClr val="F0BF00"/>
                </a:solidFill>
                <a:latin typeface="Menlo"/>
                <a:ea typeface="Menlo"/>
                <a:cs typeface="Menlo"/>
                <a:sym typeface="Menlo"/>
              </a:rPr>
              <a:t>if( x &gt; 3 ) {</a:t>
            </a:r>
            <a:endParaRPr sz="3337">
              <a:solidFill>
                <a:srgbClr val="F0BF00"/>
              </a:solidFill>
              <a:latin typeface="Menlo"/>
              <a:ea typeface="Menlo"/>
              <a:cs typeface="Menlo"/>
              <a:sym typeface="Menlo"/>
            </a:endParaRPr>
          </a:p>
          <a:p>
            <a:pPr lvl="3" indent="322325" algn="l" defTabSz="274574">
              <a:defRPr sz="1800"/>
            </a:pPr>
            <a:r>
              <a:rPr sz="3337">
                <a:solidFill>
                  <a:srgbClr val="F0BF00"/>
                </a:solidFill>
                <a:latin typeface="Menlo"/>
                <a:ea typeface="Menlo"/>
                <a:cs typeface="Menlo"/>
                <a:sym typeface="Menlo"/>
              </a:rPr>
              <a:t>// The code here will RUN because </a:t>
            </a:r>
            <a:endParaRPr sz="3337">
              <a:solidFill>
                <a:srgbClr val="F0BF00"/>
              </a:solidFill>
              <a:latin typeface="Menlo"/>
              <a:ea typeface="Menlo"/>
              <a:cs typeface="Menlo"/>
              <a:sym typeface="Menlo"/>
            </a:endParaRPr>
          </a:p>
          <a:p>
            <a:pPr lvl="3" indent="322325" algn="l" defTabSz="274574">
              <a:defRPr sz="1800"/>
            </a:pPr>
            <a:r>
              <a:rPr sz="3337">
                <a:solidFill>
                  <a:srgbClr val="F0BF00"/>
                </a:solidFill>
                <a:latin typeface="Menlo"/>
                <a:ea typeface="Menlo"/>
                <a:cs typeface="Menlo"/>
                <a:sym typeface="Menlo"/>
              </a:rPr>
              <a:t>// x is indeed greater than 3</a:t>
            </a:r>
            <a:endParaRPr sz="3337">
              <a:solidFill>
                <a:srgbClr val="F0BF00"/>
              </a:solidFill>
              <a:latin typeface="Menlo"/>
              <a:ea typeface="Menlo"/>
              <a:cs typeface="Menlo"/>
              <a:sym typeface="Menlo"/>
            </a:endParaRPr>
          </a:p>
          <a:p>
            <a:pPr lvl="0" algn="l" defTabSz="274574">
              <a:defRPr sz="1800">
                <a:solidFill>
                  <a:srgbClr val="000000"/>
                </a:solidFill>
              </a:defRPr>
            </a:pPr>
            <a:r>
              <a:rPr sz="3337">
                <a:solidFill>
                  <a:srgbClr val="F0BF00"/>
                </a:solidFill>
                <a:latin typeface="Menlo"/>
                <a:ea typeface="Menlo"/>
                <a:cs typeface="Menlo"/>
                <a:sym typeface="Menlo"/>
              </a:rPr>
              <a:t>}</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title"/>
          </p:nvPr>
        </p:nvSpPr>
        <p:spPr>
          <a:xfrm>
            <a:off x="1871127" y="1832722"/>
            <a:ext cx="9262546" cy="6088156"/>
          </a:xfrm>
          <a:prstGeom prst="rect">
            <a:avLst/>
          </a:prstGeom>
        </p:spPr>
        <p:txBody>
          <a:bodyPr/>
          <a:lstStyle>
            <a:lvl1pPr defTabSz="368045">
              <a:defRPr sz="9765"/>
            </a:lvl1pPr>
          </a:lstStyle>
          <a:p>
            <a:pPr lvl="0">
              <a:defRPr sz="1800">
                <a:solidFill>
                  <a:srgbClr val="000000"/>
                </a:solidFill>
              </a:defRPr>
            </a:pPr>
            <a:r>
              <a:rPr sz="9765">
                <a:solidFill>
                  <a:srgbClr val="F0BF00"/>
                </a:solidFill>
              </a:rPr>
              <a:t>Reset duck position if grater than canvas.width</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xfrm>
            <a:off x="787256" y="685757"/>
            <a:ext cx="11575000" cy="8633750"/>
          </a:xfrm>
          <a:prstGeom prst="rect">
            <a:avLst/>
          </a:prstGeom>
        </p:spPr>
        <p:txBody>
          <a:bodyPr/>
          <a:lstStyle/>
          <a:p>
            <a:pPr lvl="0">
              <a:defRPr sz="1800">
                <a:solidFill>
                  <a:srgbClr val="000000"/>
                </a:solidFill>
              </a:defRPr>
            </a:pPr>
            <a:r>
              <a:rPr sz="14700">
                <a:solidFill>
                  <a:srgbClr val="F0BF00"/>
                </a:solidFill>
              </a:rPr>
              <a:t>Loops</a:t>
            </a:r>
            <a:endParaRPr sz="14700">
              <a:solidFill>
                <a:srgbClr val="F0BF00"/>
              </a:solidFill>
            </a:endParaRPr>
          </a:p>
          <a:p>
            <a:pPr lvl="0">
              <a:defRPr sz="1800">
                <a:solidFill>
                  <a:srgbClr val="000000"/>
                </a:solidFill>
              </a:defRPr>
            </a:pPr>
            <a:endParaRPr sz="7100">
              <a:solidFill>
                <a:srgbClr val="F0BF00"/>
              </a:solidFill>
            </a:endParaRPr>
          </a:p>
          <a:p>
            <a:pPr lvl="0">
              <a:defRPr sz="1800">
                <a:solidFill>
                  <a:srgbClr val="000000"/>
                </a:solidFill>
              </a:defRPr>
            </a:pPr>
            <a:endParaRPr sz="7100">
              <a:solidFill>
                <a:srgbClr val="F0BF00"/>
              </a:solidFill>
            </a:endParaRPr>
          </a:p>
          <a:p>
            <a:pPr lvl="0" algn="l">
              <a:defRPr sz="1800">
                <a:solidFill>
                  <a:srgbClr val="000000"/>
                </a:solidFill>
              </a:defRPr>
            </a:pPr>
            <a:r>
              <a:rPr sz="4500">
                <a:solidFill>
                  <a:srgbClr val="F0BF00"/>
                </a:solidFill>
                <a:latin typeface="Menlo"/>
                <a:ea typeface="Menlo"/>
                <a:cs typeface="Menlo"/>
                <a:sym typeface="Menlo"/>
              </a:rPr>
              <a:t>var sum = 0;</a:t>
            </a:r>
            <a:endParaRPr sz="4500">
              <a:solidFill>
                <a:srgbClr val="F0BF00"/>
              </a:solidFill>
              <a:latin typeface="Menlo"/>
              <a:ea typeface="Menlo"/>
              <a:cs typeface="Menlo"/>
              <a:sym typeface="Menlo"/>
            </a:endParaRPr>
          </a:p>
          <a:p>
            <a:pPr lvl="0" algn="l">
              <a:defRPr sz="1800">
                <a:solidFill>
                  <a:srgbClr val="000000"/>
                </a:solidFill>
              </a:defRPr>
            </a:pPr>
            <a:r>
              <a:rPr sz="4500">
                <a:solidFill>
                  <a:srgbClr val="F0BF00"/>
                </a:solidFill>
                <a:latin typeface="Menlo"/>
                <a:ea typeface="Menlo"/>
                <a:cs typeface="Menlo"/>
                <a:sym typeface="Menlo"/>
              </a:rPr>
              <a:t>for (i in Ducks){</a:t>
            </a:r>
            <a:endParaRPr sz="4500">
              <a:solidFill>
                <a:srgbClr val="F0BF00"/>
              </a:solidFill>
              <a:latin typeface="Menlo"/>
              <a:ea typeface="Menlo"/>
              <a:cs typeface="Menlo"/>
              <a:sym typeface="Menlo"/>
            </a:endParaRPr>
          </a:p>
          <a:p>
            <a:pPr lvl="6" algn="l">
              <a:defRPr sz="1800"/>
            </a:pPr>
            <a:r>
              <a:rPr sz="4500">
                <a:solidFill>
                  <a:srgbClr val="F0BF00"/>
                </a:solidFill>
                <a:latin typeface="Menlo"/>
                <a:ea typeface="Menlo"/>
                <a:cs typeface="Menlo"/>
                <a:sym typeface="Menlo"/>
              </a:rPr>
              <a:t>// Do something for each duck</a:t>
            </a:r>
            <a:endParaRPr sz="4500">
              <a:solidFill>
                <a:srgbClr val="F0BF00"/>
              </a:solidFill>
              <a:latin typeface="Menlo"/>
              <a:ea typeface="Menlo"/>
              <a:cs typeface="Menlo"/>
              <a:sym typeface="Menlo"/>
            </a:endParaRPr>
          </a:p>
          <a:p>
            <a:pPr lvl="6" algn="l">
              <a:defRPr sz="1800"/>
            </a:pPr>
            <a:r>
              <a:rPr sz="4500">
                <a:solidFill>
                  <a:srgbClr val="F0BF00"/>
                </a:solidFill>
                <a:latin typeface="Menlo"/>
                <a:ea typeface="Menlo"/>
                <a:cs typeface="Menlo"/>
                <a:sym typeface="Menlo"/>
              </a:rPr>
              <a:t>sum = sum + Duck[i].x;</a:t>
            </a:r>
            <a:endParaRPr sz="4500">
              <a:solidFill>
                <a:srgbClr val="F0BF00"/>
              </a:solidFill>
              <a:latin typeface="Menlo"/>
              <a:ea typeface="Menlo"/>
              <a:cs typeface="Menlo"/>
              <a:sym typeface="Menlo"/>
            </a:endParaRPr>
          </a:p>
          <a:p>
            <a:pPr lvl="0" algn="l">
              <a:defRPr sz="1800">
                <a:solidFill>
                  <a:srgbClr val="000000"/>
                </a:solidFill>
              </a:defRPr>
            </a:pPr>
            <a:r>
              <a:rPr sz="4500">
                <a:solidFill>
                  <a:srgbClr val="F0BF00"/>
                </a:solidFill>
                <a:latin typeface="Menlo"/>
                <a:ea typeface="Menlo"/>
                <a:cs typeface="Menlo"/>
                <a:sym typeface="Menlo"/>
              </a:rPr>
              <a:t>}</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title"/>
          </p:nvPr>
        </p:nvSpPr>
        <p:spPr>
          <a:xfrm>
            <a:off x="787256" y="188083"/>
            <a:ext cx="11575000" cy="9377434"/>
          </a:xfrm>
          <a:prstGeom prst="rect">
            <a:avLst/>
          </a:prstGeom>
        </p:spPr>
        <p:txBody>
          <a:bodyPr/>
          <a:lstStyle/>
          <a:p>
            <a:pPr lvl="0" defTabSz="327152">
              <a:defRPr sz="1800">
                <a:solidFill>
                  <a:srgbClr val="000000"/>
                </a:solidFill>
              </a:defRPr>
            </a:pPr>
            <a:r>
              <a:rPr sz="8232">
                <a:solidFill>
                  <a:srgbClr val="F0BF00"/>
                </a:solidFill>
              </a:rPr>
              <a:t>hit();</a:t>
            </a:r>
            <a:endParaRPr sz="8232">
              <a:solidFill>
                <a:srgbClr val="F0BF00"/>
              </a:solidFill>
            </a:endParaRPr>
          </a:p>
          <a:p>
            <a:pPr lvl="0" defTabSz="327152">
              <a:defRPr sz="1800">
                <a:solidFill>
                  <a:srgbClr val="000000"/>
                </a:solidFill>
              </a:defRPr>
            </a:pPr>
            <a:endParaRPr sz="3359">
              <a:solidFill>
                <a:srgbClr val="F0BF00"/>
              </a:solidFill>
              <a:latin typeface="Menlo"/>
              <a:ea typeface="Menlo"/>
              <a:cs typeface="Menlo"/>
              <a:sym typeface="Menlo"/>
            </a:endParaRPr>
          </a:p>
          <a:p>
            <a:pPr lvl="0" algn="l" defTabSz="327152">
              <a:defRPr sz="1800">
                <a:solidFill>
                  <a:srgbClr val="000000"/>
                </a:solidFill>
              </a:defRPr>
            </a:pPr>
            <a:r>
              <a:rPr sz="3359">
                <a:solidFill>
                  <a:srgbClr val="F0BF00"/>
                </a:solidFill>
                <a:latin typeface="Menlo"/>
                <a:ea typeface="Menlo"/>
                <a:cs typeface="Menlo"/>
                <a:sym typeface="Menlo"/>
              </a:rPr>
              <a:t>if( expression ) {  }</a:t>
            </a:r>
            <a:br>
              <a:rPr sz="3359">
                <a:solidFill>
                  <a:srgbClr val="F0BF00"/>
                </a:solidFill>
                <a:latin typeface="Menlo"/>
                <a:ea typeface="Menlo"/>
                <a:cs typeface="Menlo"/>
                <a:sym typeface="Menlo"/>
              </a:rPr>
            </a:br>
            <a:r>
              <a:rPr sz="3359">
                <a:solidFill>
                  <a:srgbClr val="F0BF00"/>
                </a:solidFill>
                <a:latin typeface="Menlo"/>
                <a:ea typeface="Menlo"/>
                <a:cs typeface="Menlo"/>
                <a:sym typeface="Menlo"/>
              </a:rPr>
              <a:t>for(i in Array){ Array[i].x }</a:t>
            </a:r>
            <a:br>
              <a:rPr sz="3359">
                <a:solidFill>
                  <a:srgbClr val="F0BF00"/>
                </a:solidFill>
                <a:latin typeface="Menlo"/>
                <a:ea typeface="Menlo"/>
                <a:cs typeface="Menlo"/>
                <a:sym typeface="Menlo"/>
              </a:rPr>
            </a:br>
            <a:r>
              <a:rPr sz="3359">
                <a:solidFill>
                  <a:srgbClr val="F0BF00"/>
                </a:solidFill>
                <a:latin typeface="Menlo"/>
                <a:ea typeface="Menlo"/>
                <a:cs typeface="Menlo"/>
                <a:sym typeface="Menlo"/>
              </a:rPr>
              <a:t>Array.splice(position,amount); </a:t>
            </a:r>
            <a:br>
              <a:rPr sz="3359">
                <a:solidFill>
                  <a:srgbClr val="F0BF00"/>
                </a:solidFill>
                <a:latin typeface="Menlo"/>
                <a:ea typeface="Menlo"/>
                <a:cs typeface="Menlo"/>
                <a:sym typeface="Menlo"/>
              </a:rPr>
            </a:br>
            <a:r>
              <a:rPr sz="3359">
                <a:solidFill>
                  <a:srgbClr val="F0BF00"/>
                </a:solidFill>
                <a:latin typeface="Menlo"/>
                <a:ea typeface="Menlo"/>
                <a:cs typeface="Menlo"/>
                <a:sym typeface="Menlo"/>
              </a:rPr>
              <a:t>alert(“Message”);</a:t>
            </a:r>
            <a:endParaRPr sz="3359">
              <a:solidFill>
                <a:srgbClr val="F0BF00"/>
              </a:solidFill>
              <a:latin typeface="Menlo"/>
              <a:ea typeface="Menlo"/>
              <a:cs typeface="Menlo"/>
              <a:sym typeface="Menlo"/>
            </a:endParaRPr>
          </a:p>
          <a:p>
            <a:pPr lvl="0" algn="l" defTabSz="327152">
              <a:defRPr sz="1800">
                <a:solidFill>
                  <a:srgbClr val="000000"/>
                </a:solidFill>
              </a:defRPr>
            </a:pPr>
            <a:endParaRPr sz="3359">
              <a:solidFill>
                <a:srgbClr val="F0BF00"/>
              </a:solidFill>
              <a:latin typeface="Menlo"/>
              <a:ea typeface="Menlo"/>
              <a:cs typeface="Menlo"/>
              <a:sym typeface="Menlo"/>
            </a:endParaRPr>
          </a:p>
          <a:p>
            <a:pPr lvl="0" algn="l" defTabSz="327152">
              <a:defRPr sz="1800">
                <a:solidFill>
                  <a:srgbClr val="000000"/>
                </a:solidFill>
              </a:defRPr>
            </a:pPr>
            <a:r>
              <a:rPr sz="3359">
                <a:solidFill>
                  <a:srgbClr val="F0BF00"/>
                </a:solidFill>
                <a:latin typeface="Menlo"/>
                <a:ea typeface="Menlo"/>
                <a:cs typeface="Menlo"/>
                <a:sym typeface="Menlo"/>
              </a:rPr>
              <a:t>SIZE OF THE DUCK: 32 x 32 pixels</a:t>
            </a:r>
            <a:endParaRPr sz="3359">
              <a:solidFill>
                <a:srgbClr val="F0BF00"/>
              </a:solidFill>
              <a:latin typeface="Menlo"/>
              <a:ea typeface="Menlo"/>
              <a:cs typeface="Menlo"/>
              <a:sym typeface="Menlo"/>
            </a:endParaRPr>
          </a:p>
          <a:p>
            <a:pPr lvl="0" algn="l" defTabSz="327152">
              <a:defRPr sz="1800">
                <a:solidFill>
                  <a:srgbClr val="000000"/>
                </a:solidFill>
              </a:defRPr>
            </a:pPr>
            <a:endParaRPr sz="3359">
              <a:solidFill>
                <a:srgbClr val="F0BF00"/>
              </a:solidFill>
              <a:latin typeface="Menlo"/>
              <a:ea typeface="Menlo"/>
              <a:cs typeface="Menlo"/>
              <a:sym typeface="Menlo"/>
            </a:endParaRPr>
          </a:p>
          <a:p>
            <a:pPr lvl="0" algn="l" defTabSz="327152">
              <a:defRPr sz="1800">
                <a:solidFill>
                  <a:srgbClr val="000000"/>
                </a:solidFill>
              </a:defRPr>
            </a:pPr>
            <a:r>
              <a:rPr sz="3359">
                <a:solidFill>
                  <a:srgbClr val="F0BF00"/>
                </a:solidFill>
                <a:latin typeface="Menlo"/>
                <a:ea typeface="Menlo"/>
                <a:cs typeface="Menlo"/>
                <a:sym typeface="Menlo"/>
              </a:rPr>
              <a:t>&amp;&amp;      And</a:t>
            </a:r>
            <a:endParaRPr sz="3359">
              <a:solidFill>
                <a:srgbClr val="F0BF00"/>
              </a:solidFill>
              <a:latin typeface="Menlo"/>
              <a:ea typeface="Menlo"/>
              <a:cs typeface="Menlo"/>
              <a:sym typeface="Menlo"/>
            </a:endParaRPr>
          </a:p>
          <a:p>
            <a:pPr lvl="0" algn="l" defTabSz="327152">
              <a:defRPr sz="1800">
                <a:solidFill>
                  <a:srgbClr val="000000"/>
                </a:solidFill>
              </a:defRPr>
            </a:pPr>
            <a:r>
              <a:rPr sz="3359">
                <a:solidFill>
                  <a:srgbClr val="F0BF00"/>
                </a:solidFill>
                <a:latin typeface="Menlo"/>
                <a:ea typeface="Menlo"/>
                <a:cs typeface="Menlo"/>
                <a:sym typeface="Menlo"/>
              </a:rPr>
              <a:t>||      Or</a:t>
            </a:r>
            <a:endParaRPr sz="3359">
              <a:solidFill>
                <a:srgbClr val="F0BF00"/>
              </a:solidFill>
              <a:latin typeface="Menlo"/>
              <a:ea typeface="Menlo"/>
              <a:cs typeface="Menlo"/>
              <a:sym typeface="Menlo"/>
            </a:endParaRPr>
          </a:p>
          <a:p>
            <a:pPr lvl="0" algn="l" defTabSz="327152">
              <a:defRPr sz="1800">
                <a:solidFill>
                  <a:srgbClr val="000000"/>
                </a:solidFill>
              </a:defRPr>
            </a:pPr>
            <a:r>
              <a:rPr sz="3359">
                <a:solidFill>
                  <a:srgbClr val="F0BF00"/>
                </a:solidFill>
                <a:latin typeface="Menlo"/>
                <a:ea typeface="Menlo"/>
                <a:cs typeface="Menlo"/>
                <a:sym typeface="Menlo"/>
              </a:rPr>
              <a:t>==      Equal</a:t>
            </a:r>
            <a:endParaRPr sz="3359">
              <a:solidFill>
                <a:srgbClr val="F0BF00"/>
              </a:solidFill>
              <a:latin typeface="Menlo"/>
              <a:ea typeface="Menlo"/>
              <a:cs typeface="Menlo"/>
              <a:sym typeface="Menlo"/>
            </a:endParaRPr>
          </a:p>
          <a:p>
            <a:pPr lvl="0" algn="l" defTabSz="327152">
              <a:defRPr sz="1800">
                <a:solidFill>
                  <a:srgbClr val="000000"/>
                </a:solidFill>
              </a:defRPr>
            </a:pPr>
            <a:r>
              <a:rPr sz="3359">
                <a:solidFill>
                  <a:srgbClr val="F0BF00"/>
                </a:solidFill>
                <a:latin typeface="Menlo"/>
                <a:ea typeface="Menlo"/>
                <a:cs typeface="Menlo"/>
                <a:sym typeface="Menlo"/>
              </a:rPr>
              <a:t>&gt;       Greater than</a:t>
            </a:r>
            <a:endParaRPr sz="3359">
              <a:solidFill>
                <a:srgbClr val="F0BF00"/>
              </a:solidFill>
              <a:latin typeface="Menlo"/>
              <a:ea typeface="Menlo"/>
              <a:cs typeface="Menlo"/>
              <a:sym typeface="Menlo"/>
            </a:endParaRPr>
          </a:p>
          <a:p>
            <a:pPr lvl="0" algn="l" defTabSz="327152">
              <a:defRPr sz="1800">
                <a:solidFill>
                  <a:srgbClr val="000000"/>
                </a:solidFill>
              </a:defRPr>
            </a:pPr>
            <a:r>
              <a:rPr sz="3359">
                <a:solidFill>
                  <a:srgbClr val="F0BF00"/>
                </a:solidFill>
                <a:latin typeface="Menlo"/>
                <a:ea typeface="Menlo"/>
                <a:cs typeface="Menlo"/>
                <a:sym typeface="Menlo"/>
              </a:rPr>
              <a:t>&lt;       Smaller than</a:t>
            </a:r>
            <a:endParaRPr sz="3359">
              <a:solidFill>
                <a:srgbClr val="F0BF00"/>
              </a:solidFill>
              <a:latin typeface="Menlo"/>
              <a:ea typeface="Menlo"/>
              <a:cs typeface="Menlo"/>
              <a:sym typeface="Menlo"/>
            </a:endParaRPr>
          </a:p>
          <a:p>
            <a:pPr lvl="0" algn="l" defTabSz="327152">
              <a:defRPr sz="1800">
                <a:solidFill>
                  <a:srgbClr val="000000"/>
                </a:solidFill>
              </a:defRPr>
            </a:pPr>
            <a:r>
              <a:rPr sz="3359">
                <a:solidFill>
                  <a:srgbClr val="F0BF00"/>
                </a:solidFill>
                <a:latin typeface="Menlo"/>
                <a:ea typeface="Menlo"/>
                <a:cs typeface="Menlo"/>
                <a:sym typeface="Menlo"/>
              </a:rPr>
              <a:t>&gt;=      Greater or equal than</a:t>
            </a:r>
            <a:endParaRPr sz="3359">
              <a:solidFill>
                <a:srgbClr val="F0BF00"/>
              </a:solidFill>
              <a:latin typeface="Menlo"/>
              <a:ea typeface="Menlo"/>
              <a:cs typeface="Menlo"/>
              <a:sym typeface="Menlo"/>
            </a:endParaRPr>
          </a:p>
          <a:p>
            <a:pPr lvl="0" algn="l" defTabSz="327152">
              <a:defRPr sz="1800">
                <a:solidFill>
                  <a:srgbClr val="000000"/>
                </a:solidFill>
              </a:defRPr>
            </a:pPr>
            <a:r>
              <a:rPr sz="3359">
                <a:solidFill>
                  <a:srgbClr val="F0BF00"/>
                </a:solidFill>
                <a:latin typeface="Menlo"/>
                <a:ea typeface="Menlo"/>
                <a:cs typeface="Menlo"/>
                <a:sym typeface="Menlo"/>
              </a:rPr>
              <a:t>&lt;=      Smaller or equal than</a:t>
            </a:r>
            <a:endParaRPr sz="3359">
              <a:solidFill>
                <a:srgbClr val="F0BF00"/>
              </a:solidFill>
              <a:latin typeface="Menlo"/>
              <a:ea typeface="Menlo"/>
              <a:cs typeface="Menlo"/>
              <a:sym typeface="Menlo"/>
            </a:endParaRPr>
          </a:p>
          <a:p>
            <a:pPr lvl="0" algn="l" defTabSz="327152">
              <a:defRPr sz="1800">
                <a:solidFill>
                  <a:srgbClr val="000000"/>
                </a:solidFill>
              </a:defRPr>
            </a:pPr>
            <a:endParaRPr sz="1512">
              <a:solidFill>
                <a:srgbClr val="F0BF00"/>
              </a:solidFill>
              <a:latin typeface="Outage"/>
              <a:ea typeface="Outage"/>
              <a:cs typeface="Outage"/>
              <a:sym typeface="Outage"/>
            </a:endParaRP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Score!</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p:nvPr>
        </p:nvSpPr>
        <p:spPr>
          <a:xfrm>
            <a:off x="1871127" y="3481093"/>
            <a:ext cx="9262546" cy="2375384"/>
          </a:xfrm>
          <a:prstGeom prst="rect">
            <a:avLst/>
          </a:prstGeom>
        </p:spPr>
        <p:txBody>
          <a:bodyPr/>
          <a:lstStyle>
            <a:lvl1pPr defTabSz="414781">
              <a:defRPr sz="10437"/>
            </a:lvl1pPr>
          </a:lstStyle>
          <a:p>
            <a:pPr lvl="0">
              <a:defRPr sz="1800">
                <a:solidFill>
                  <a:srgbClr val="000000"/>
                </a:solidFill>
              </a:defRPr>
            </a:pPr>
            <a:r>
              <a:rPr sz="10437">
                <a:solidFill>
                  <a:srgbClr val="F0BF00"/>
                </a:solidFill>
              </a:rPr>
              <a:t>Math.random();</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.html</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 name="Shape 59"/>
          <p:cNvSpPr/>
          <p:nvPr>
            <p:ph type="title"/>
          </p:nvPr>
        </p:nvSpPr>
        <p:spPr>
          <a:xfrm>
            <a:off x="1871127" y="3481093"/>
            <a:ext cx="9262546" cy="2375384"/>
          </a:xfrm>
          <a:prstGeom prst="rect">
            <a:avLst/>
          </a:prstGeom>
        </p:spPr>
        <p:txBody>
          <a:bodyPr/>
          <a:lstStyle>
            <a:lvl1pPr defTabSz="467359">
              <a:defRPr sz="11760"/>
            </a:lvl1pPr>
          </a:lstStyle>
          <a:p>
            <a:pPr lvl="0">
              <a:defRPr sz="1800">
                <a:solidFill>
                  <a:srgbClr val="000000"/>
                </a:solidFill>
              </a:defRPr>
            </a:pPr>
            <a:r>
              <a:rPr sz="11760">
                <a:solidFill>
                  <a:srgbClr val="F0BF00"/>
                </a:solidFill>
              </a:rPr>
              <a:t>Programming</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xfrm>
            <a:off x="1871127" y="801196"/>
            <a:ext cx="9262546" cy="8279414"/>
          </a:xfrm>
          <a:prstGeom prst="rect">
            <a:avLst/>
          </a:prstGeom>
        </p:spPr>
        <p:txBody>
          <a:bodyPr/>
          <a:lstStyle/>
          <a:p>
            <a:pPr lvl="0">
              <a:defRPr sz="1800">
                <a:solidFill>
                  <a:srgbClr val="000000"/>
                </a:solidFill>
              </a:defRPr>
            </a:pPr>
            <a:r>
              <a:rPr sz="7600">
                <a:solidFill>
                  <a:srgbClr val="F0BF00"/>
                </a:solidFill>
              </a:rPr>
              <a:t>Javascript</a:t>
            </a:r>
            <a:br>
              <a:rPr sz="7600">
                <a:solidFill>
                  <a:srgbClr val="F0BF00"/>
                </a:solidFill>
              </a:rPr>
            </a:br>
            <a:r>
              <a:rPr sz="7600">
                <a:solidFill>
                  <a:srgbClr val="F0BF00"/>
                </a:solidFill>
              </a:rPr>
              <a:t>variables</a:t>
            </a:r>
            <a:endParaRPr sz="7600">
              <a:solidFill>
                <a:srgbClr val="F0BF00"/>
              </a:solidFill>
            </a:endParaRPr>
          </a:p>
          <a:p>
            <a:pPr lvl="0">
              <a:defRPr sz="1800">
                <a:solidFill>
                  <a:srgbClr val="000000"/>
                </a:solidFill>
              </a:defRPr>
            </a:pPr>
            <a:r>
              <a:rPr sz="7600">
                <a:solidFill>
                  <a:srgbClr val="F0BF00"/>
                </a:solidFill>
              </a:rPr>
              <a:t>Arrays</a:t>
            </a:r>
            <a:endParaRPr sz="7600">
              <a:solidFill>
                <a:srgbClr val="F0BF00"/>
              </a:solidFill>
            </a:endParaRPr>
          </a:p>
          <a:p>
            <a:pPr lvl="0">
              <a:defRPr sz="1800">
                <a:solidFill>
                  <a:srgbClr val="000000"/>
                </a:solidFill>
              </a:defRPr>
            </a:pPr>
            <a:r>
              <a:rPr sz="7600">
                <a:solidFill>
                  <a:srgbClr val="F0BF00"/>
                </a:solidFill>
              </a:rPr>
              <a:t>Functions</a:t>
            </a:r>
            <a:endParaRPr sz="7600">
              <a:solidFill>
                <a:srgbClr val="F0BF00"/>
              </a:solidFill>
            </a:endParaRPr>
          </a:p>
          <a:p>
            <a:pPr lvl="0">
              <a:defRPr sz="1800">
                <a:solidFill>
                  <a:srgbClr val="000000"/>
                </a:solidFill>
              </a:defRPr>
            </a:pPr>
            <a:r>
              <a:rPr sz="7600">
                <a:solidFill>
                  <a:srgbClr val="F0BF00"/>
                </a:solidFill>
              </a:rPr>
              <a:t>Conditions</a:t>
            </a:r>
            <a:endParaRPr sz="7600">
              <a:solidFill>
                <a:srgbClr val="F0BF00"/>
              </a:solidFill>
            </a:endParaRPr>
          </a:p>
          <a:p>
            <a:pPr lvl="0">
              <a:defRPr sz="1800">
                <a:solidFill>
                  <a:srgbClr val="000000"/>
                </a:solidFill>
              </a:defRPr>
            </a:pPr>
            <a:r>
              <a:rPr sz="7600">
                <a:solidFill>
                  <a:srgbClr val="F0BF00"/>
                </a:solidFill>
              </a:rPr>
              <a:t>Operators</a:t>
            </a:r>
            <a:endParaRPr sz="7600">
              <a:solidFill>
                <a:srgbClr val="F0BF00"/>
              </a:solidFill>
            </a:endParaRPr>
          </a:p>
          <a:p>
            <a:pPr lvl="0">
              <a:defRPr sz="1800">
                <a:solidFill>
                  <a:srgbClr val="000000"/>
                </a:solidFill>
              </a:defRPr>
            </a:pPr>
            <a:r>
              <a:rPr sz="7600">
                <a:solidFill>
                  <a:srgbClr val="F0BF00"/>
                </a:solidFill>
              </a:rPr>
              <a:t>Loops</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xfrm>
            <a:off x="1871127" y="1538827"/>
            <a:ext cx="9262546" cy="2375383"/>
          </a:xfrm>
          <a:prstGeom prst="rect">
            <a:avLst/>
          </a:prstGeom>
        </p:spPr>
        <p:txBody>
          <a:bodyPr/>
          <a:lstStyle>
            <a:lvl1pPr defTabSz="373887">
              <a:defRPr sz="9407"/>
            </a:lvl1pPr>
          </a:lstStyle>
          <a:p>
            <a:pPr lvl="0">
              <a:defRPr sz="1800">
                <a:solidFill>
                  <a:srgbClr val="000000"/>
                </a:solidFill>
              </a:defRPr>
            </a:pPr>
            <a:r>
              <a:rPr sz="9407">
                <a:solidFill>
                  <a:srgbClr val="F0BF00"/>
                </a:solidFill>
              </a:rPr>
              <a:t>AWESOME GAME</a:t>
            </a:r>
          </a:p>
        </p:txBody>
      </p:sp>
      <p:pic>
        <p:nvPicPr>
          <p:cNvPr id="217" name="Captura de Tela 2015-04-18 às 11.17.08.png"/>
          <p:cNvPicPr/>
          <p:nvPr/>
        </p:nvPicPr>
        <p:blipFill>
          <a:blip r:embed="rId3">
            <a:extLst/>
          </a:blip>
          <a:stretch>
            <a:fillRect/>
          </a:stretch>
        </p:blipFill>
        <p:spPr>
          <a:xfrm>
            <a:off x="742950" y="4654870"/>
            <a:ext cx="11518900" cy="4749801"/>
          </a:xfrm>
          <a:prstGeom prst="rect">
            <a:avLst/>
          </a:prstGeom>
          <a:ln w="12700">
            <a:miter lim="400000"/>
          </a:ln>
        </p:spPr>
      </p:pic>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1D500"/>
        </a:solidFill>
      </p:bgPr>
    </p:bg>
    <p:spTree>
      <p:nvGrpSpPr>
        <p:cNvPr id="1" name=""/>
        <p:cNvGrpSpPr/>
        <p:nvPr/>
      </p:nvGrpSpPr>
      <p:grpSpPr>
        <a:xfrm>
          <a:off x="0" y="0"/>
          <a:ext cx="0" cy="0"/>
          <a:chOff x="0" y="0"/>
          <a:chExt cx="0" cy="0"/>
        </a:xfrm>
      </p:grpSpPr>
      <p:sp>
        <p:nvSpPr>
          <p:cNvPr id="221" name="Shape 221"/>
          <p:cNvSpPr/>
          <p:nvPr/>
        </p:nvSpPr>
        <p:spPr>
          <a:xfrm>
            <a:off x="415696" y="3632199"/>
            <a:ext cx="12173408" cy="2489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5700">
                <a:solidFill>
                  <a:srgbClr val="404040"/>
                </a:solidFill>
                <a:latin typeface="Outage"/>
                <a:ea typeface="Outage"/>
                <a:cs typeface="Outage"/>
                <a:sym typeface="Outage"/>
              </a:defRPr>
            </a:lvl1pPr>
          </a:lstStyle>
          <a:p>
            <a:pPr lvl="0">
              <a:defRPr sz="1800">
                <a:solidFill>
                  <a:srgbClr val="000000"/>
                </a:solidFill>
              </a:defRPr>
            </a:pPr>
            <a:r>
              <a:rPr sz="15700">
                <a:solidFill>
                  <a:srgbClr val="404040"/>
                </a:solidFill>
              </a:rPr>
              <a:t>@Etiene_d</a:t>
            </a:r>
          </a:p>
        </p:txBody>
      </p:sp>
      <p:pic>
        <p:nvPicPr>
          <p:cNvPr id="222" name="Dog-handshake-high-five.gif"/>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89312" y="-1472372"/>
            <a:ext cx="13183424" cy="11598532"/>
          </a:xfrm>
          <a:prstGeom prst="rect">
            <a:avLst/>
          </a:prstGeom>
        </p:spPr>
      </p:pic>
      <p:sp>
        <p:nvSpPr>
          <p:cNvPr id="223" name="Shape 223"/>
          <p:cNvSpPr/>
          <p:nvPr/>
        </p:nvSpPr>
        <p:spPr>
          <a:xfrm>
            <a:off x="2753291" y="8412377"/>
            <a:ext cx="7060083" cy="11997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600">
                <a:solidFill>
                  <a:srgbClr val="F0BF00"/>
                </a:solidFill>
                <a:latin typeface="SignPainter-HouseScript"/>
                <a:ea typeface="SignPainter-HouseScript"/>
                <a:cs typeface="SignPainter-HouseScript"/>
                <a:sym typeface="SignPainter-HouseScript"/>
              </a:defRPr>
            </a:lvl1pPr>
          </a:lstStyle>
          <a:p>
            <a:pPr lvl="0">
              <a:defRPr sz="1800">
                <a:solidFill>
                  <a:srgbClr val="000000"/>
                </a:solidFill>
              </a:defRPr>
            </a:pPr>
            <a:r>
              <a:rPr sz="9600">
                <a:solidFill>
                  <a:srgbClr val="F0BF00"/>
                </a:solidFill>
              </a:rPr>
              <a:t>Tweet me: @twitter</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is</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for</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title"/>
          </p:nvPr>
        </p:nvSpPr>
        <p:spPr>
          <a:xfrm>
            <a:off x="1871127" y="3481093"/>
            <a:ext cx="9262546" cy="2375384"/>
          </a:xfrm>
          <a:prstGeom prst="rect">
            <a:avLst/>
          </a:prstGeom>
        </p:spPr>
        <p:txBody>
          <a:bodyPr/>
          <a:lstStyle>
            <a:lvl1pPr>
              <a:defRPr sz="14700"/>
            </a:lvl1pPr>
          </a:lstStyle>
          <a:p>
            <a:pPr lvl="0">
              <a:defRPr sz="1800">
                <a:solidFill>
                  <a:srgbClr val="000000"/>
                </a:solidFill>
              </a:defRPr>
            </a:pPr>
            <a:r>
              <a:rPr sz="14700">
                <a:solidFill>
                  <a:srgbClr val="F0BF00"/>
                </a:solidFill>
              </a:rPr>
              <a:t>women</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1D500"/>
        </a:solidFill>
      </p:bgPr>
    </p:bg>
    <p:spTree>
      <p:nvGrpSpPr>
        <p:cNvPr id="1" name=""/>
        <p:cNvGrpSpPr/>
        <p:nvPr/>
      </p:nvGrpSpPr>
      <p:grpSpPr>
        <a:xfrm>
          <a:off x="0" y="0"/>
          <a:ext cx="0" cy="0"/>
          <a:chOff x="0" y="0"/>
          <a:chExt cx="0" cy="0"/>
        </a:xfrm>
      </p:grpSpPr>
      <p:sp>
        <p:nvSpPr>
          <p:cNvPr id="69" name="Shape 69"/>
          <p:cNvSpPr/>
          <p:nvPr/>
        </p:nvSpPr>
        <p:spPr>
          <a:xfrm>
            <a:off x="196259" y="3905250"/>
            <a:ext cx="12612282" cy="1943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2100">
                <a:solidFill>
                  <a:srgbClr val="404040"/>
                </a:solidFill>
                <a:latin typeface="Outage"/>
                <a:ea typeface="Outage"/>
                <a:cs typeface="Outage"/>
                <a:sym typeface="Outage"/>
              </a:defRPr>
            </a:lvl1pPr>
          </a:lstStyle>
          <a:p>
            <a:pPr lvl="0">
              <a:defRPr sz="1800">
                <a:solidFill>
                  <a:srgbClr val="000000"/>
                </a:solidFill>
              </a:defRPr>
            </a:pPr>
            <a:r>
              <a:rPr sz="12100">
                <a:solidFill>
                  <a:srgbClr val="404040"/>
                </a:solidFill>
              </a:rPr>
              <a:t>Programming</a:t>
            </a:r>
          </a:p>
        </p:txBody>
      </p:sp>
      <p:pic>
        <p:nvPicPr>
          <p:cNvPr id="70" name="bill-gates-desk-picture.jpg"/>
          <p:cNvPicPr/>
          <p:nvPr/>
        </p:nvPicPr>
        <p:blipFill>
          <a:blip r:embed="rId3">
            <a:extLst/>
          </a:blip>
          <a:stretch>
            <a:fillRect/>
          </a:stretch>
        </p:blipFill>
        <p:spPr>
          <a:xfrm>
            <a:off x="-1293621" y="-18592"/>
            <a:ext cx="16317972" cy="9790784"/>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1D500"/>
        </a:solidFill>
      </p:bgPr>
    </p:bg>
    <p:spTree>
      <p:nvGrpSpPr>
        <p:cNvPr id="1" name=""/>
        <p:cNvGrpSpPr/>
        <p:nvPr/>
      </p:nvGrpSpPr>
      <p:grpSpPr>
        <a:xfrm>
          <a:off x="0" y="0"/>
          <a:ext cx="0" cy="0"/>
          <a:chOff x="0" y="0"/>
          <a:chExt cx="0" cy="0"/>
        </a:xfrm>
      </p:grpSpPr>
      <p:sp>
        <p:nvSpPr>
          <p:cNvPr id="74" name="Shape 74"/>
          <p:cNvSpPr/>
          <p:nvPr/>
        </p:nvSpPr>
        <p:spPr>
          <a:xfrm>
            <a:off x="196259" y="3905250"/>
            <a:ext cx="12612282" cy="1943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2100">
                <a:solidFill>
                  <a:srgbClr val="404040"/>
                </a:solidFill>
                <a:latin typeface="Outage"/>
                <a:ea typeface="Outage"/>
                <a:cs typeface="Outage"/>
                <a:sym typeface="Outage"/>
              </a:defRPr>
            </a:lvl1pPr>
          </a:lstStyle>
          <a:p>
            <a:pPr lvl="0">
              <a:defRPr sz="1800">
                <a:solidFill>
                  <a:srgbClr val="000000"/>
                </a:solidFill>
              </a:defRPr>
            </a:pPr>
            <a:r>
              <a:rPr sz="12100">
                <a:solidFill>
                  <a:srgbClr val="404040"/>
                </a:solidFill>
              </a:rPr>
              <a:t>Programming</a:t>
            </a:r>
          </a:p>
        </p:txBody>
      </p:sp>
      <p:pic>
        <p:nvPicPr>
          <p:cNvPr id="75" name="bill-gates-desk-picture.jpg"/>
          <p:cNvPicPr/>
          <p:nvPr/>
        </p:nvPicPr>
        <p:blipFill>
          <a:blip r:embed="rId3">
            <a:extLst/>
          </a:blip>
          <a:stretch>
            <a:fillRect/>
          </a:stretch>
        </p:blipFill>
        <p:spPr>
          <a:xfrm>
            <a:off x="-1293621" y="-18592"/>
            <a:ext cx="16317972" cy="9790784"/>
          </a:xfrm>
          <a:prstGeom prst="rect">
            <a:avLst/>
          </a:prstGeom>
          <a:ln w="12700">
            <a:miter lim="400000"/>
          </a:ln>
        </p:spPr>
      </p:pic>
      <p:pic>
        <p:nvPicPr>
          <p:cNvPr id="76" name=""/>
          <p:cNvPicPr/>
          <p:nvPr/>
        </p:nvPicPr>
        <p:blipFill>
          <a:blip r:embed="rId4">
            <a:extLst/>
          </a:blip>
          <a:stretch>
            <a:fillRect/>
          </a:stretch>
        </p:blipFill>
        <p:spPr>
          <a:xfrm rot="19364755">
            <a:off x="-1836950" y="4603749"/>
            <a:ext cx="16788897" cy="546101"/>
          </a:xfrm>
          <a:prstGeom prst="rect">
            <a:avLst/>
          </a:prstGeom>
        </p:spPr>
      </p:pic>
      <p:pic>
        <p:nvPicPr>
          <p:cNvPr id="78" name=""/>
          <p:cNvPicPr/>
          <p:nvPr/>
        </p:nvPicPr>
        <p:blipFill>
          <a:blip r:embed="rId5">
            <a:extLst/>
          </a:blip>
          <a:stretch>
            <a:fillRect/>
          </a:stretch>
        </p:blipFill>
        <p:spPr>
          <a:xfrm rot="13058508">
            <a:off x="-1778593" y="4603749"/>
            <a:ext cx="16672182" cy="546101"/>
          </a:xfrm>
          <a:prstGeom prst="rect">
            <a:avLst/>
          </a:prstGeom>
        </p:spPr>
      </p:pic>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